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8"/>
  </p:notesMasterIdLst>
  <p:handoutMasterIdLst>
    <p:handoutMasterId r:id="rId49"/>
  </p:handoutMasterIdLst>
  <p:sldIdLst>
    <p:sldId id="256" r:id="rId3"/>
    <p:sldId id="279" r:id="rId4"/>
    <p:sldId id="280" r:id="rId5"/>
    <p:sldId id="299" r:id="rId6"/>
    <p:sldId id="291" r:id="rId7"/>
    <p:sldId id="301" r:id="rId8"/>
    <p:sldId id="302" r:id="rId9"/>
    <p:sldId id="331" r:id="rId10"/>
    <p:sldId id="306" r:id="rId11"/>
    <p:sldId id="305" r:id="rId12"/>
    <p:sldId id="304" r:id="rId13"/>
    <p:sldId id="303" r:id="rId14"/>
    <p:sldId id="307" r:id="rId15"/>
    <p:sldId id="312" r:id="rId16"/>
    <p:sldId id="295" r:id="rId17"/>
    <p:sldId id="268" r:id="rId18"/>
    <p:sldId id="281" r:id="rId19"/>
    <p:sldId id="287" r:id="rId20"/>
    <p:sldId id="324" r:id="rId21"/>
    <p:sldId id="323" r:id="rId22"/>
    <p:sldId id="282" r:id="rId23"/>
    <p:sldId id="263" r:id="rId24"/>
    <p:sldId id="266" r:id="rId25"/>
    <p:sldId id="296" r:id="rId26"/>
    <p:sldId id="264" r:id="rId27"/>
    <p:sldId id="283" r:id="rId28"/>
    <p:sldId id="258" r:id="rId29"/>
    <p:sldId id="318" r:id="rId30"/>
    <p:sldId id="317" r:id="rId31"/>
    <p:sldId id="320" r:id="rId32"/>
    <p:sldId id="316" r:id="rId33"/>
    <p:sldId id="297" r:id="rId34"/>
    <p:sldId id="298" r:id="rId35"/>
    <p:sldId id="309" r:id="rId36"/>
    <p:sldId id="310" r:id="rId37"/>
    <p:sldId id="311" r:id="rId38"/>
    <p:sldId id="293" r:id="rId39"/>
    <p:sldId id="292" r:id="rId40"/>
    <p:sldId id="275" r:id="rId41"/>
    <p:sldId id="329" r:id="rId42"/>
    <p:sldId id="330" r:id="rId43"/>
    <p:sldId id="325" r:id="rId44"/>
    <p:sldId id="326" r:id="rId45"/>
    <p:sldId id="327" r:id="rId46"/>
    <p:sldId id="32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4F81BD"/>
    <a:srgbClr val="C050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71" autoAdjust="0"/>
    <p:restoredTop sz="96093" autoAdjust="0"/>
  </p:normalViewPr>
  <p:slideViewPr>
    <p:cSldViewPr>
      <p:cViewPr>
        <p:scale>
          <a:sx n="80" d="100"/>
          <a:sy n="80" d="100"/>
        </p:scale>
        <p:origin x="-74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therine\Desktop\TxDOT\TxDOT_2009_04_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ACI Simple</c:v>
          </c:tx>
          <c:spPr>
            <a:solidFill>
              <a:schemeClr val="accent1"/>
            </a:solidFill>
            <a:ln>
              <a:noFill/>
            </a:ln>
          </c:spPr>
          <c:cat>
            <c:strRef>
              <c:f>(Input!$C$19:$C$20,Input!$C$21:$C$22,Input!$C$23:$C$24)</c:f>
              <c:strCache>
                <c:ptCount val="6"/>
                <c:pt idx="0">
                  <c:v>B0 North*</c:v>
                </c:pt>
                <c:pt idx="1">
                  <c:v>B0 South</c:v>
                </c:pt>
                <c:pt idx="2">
                  <c:v>B1 North</c:v>
                </c:pt>
                <c:pt idx="3">
                  <c:v>B1 South</c:v>
                </c:pt>
                <c:pt idx="4">
                  <c:v>B2 North</c:v>
                </c:pt>
                <c:pt idx="5">
                  <c:v>B2 South*</c:v>
                </c:pt>
              </c:strCache>
            </c:strRef>
          </c:cat>
          <c:val>
            <c:numRef>
              <c:f>(Input!$L$19:$L$20,Input!$L$21:$L$22,Input!$L$23:$L$24)</c:f>
              <c:numCache>
                <c:formatCode>0.00</c:formatCode>
                <c:ptCount val="6"/>
                <c:pt idx="0">
                  <c:v>1.3669938476012886</c:v>
                </c:pt>
                <c:pt idx="1">
                  <c:v>1.8678307818017761</c:v>
                </c:pt>
                <c:pt idx="2">
                  <c:v>1.1148320960527041</c:v>
                </c:pt>
                <c:pt idx="3">
                  <c:v>1.0355460192128934</c:v>
                </c:pt>
                <c:pt idx="4">
                  <c:v>0.86726525201481586</c:v>
                </c:pt>
                <c:pt idx="5">
                  <c:v>1.06597191943659</c:v>
                </c:pt>
              </c:numCache>
            </c:numRef>
          </c:val>
        </c:ser>
        <c:ser>
          <c:idx val="1"/>
          <c:order val="1"/>
          <c:tx>
            <c:v>ACI Detailed</c:v>
          </c:tx>
          <c:spPr>
            <a:solidFill>
              <a:schemeClr val="accent2"/>
            </a:solidFill>
            <a:ln>
              <a:noFill/>
            </a:ln>
          </c:spPr>
          <c:cat>
            <c:strRef>
              <c:f>(Input!$C$19:$C$20,Input!$C$21:$C$22,Input!$C$23:$C$24)</c:f>
              <c:strCache>
                <c:ptCount val="6"/>
                <c:pt idx="0">
                  <c:v>B0 North*</c:v>
                </c:pt>
                <c:pt idx="1">
                  <c:v>B0 South</c:v>
                </c:pt>
                <c:pt idx="2">
                  <c:v>B1 North</c:v>
                </c:pt>
                <c:pt idx="3">
                  <c:v>B1 South</c:v>
                </c:pt>
                <c:pt idx="4">
                  <c:v>B2 North</c:v>
                </c:pt>
                <c:pt idx="5">
                  <c:v>B2 South*</c:v>
                </c:pt>
              </c:strCache>
            </c:strRef>
          </c:cat>
          <c:val>
            <c:numRef>
              <c:f>(Input!$P$19:$P$20,Input!$P$21:$P$22,Input!$P$23:$P$24)</c:f>
              <c:numCache>
                <c:formatCode>0.00</c:formatCode>
                <c:ptCount val="6"/>
                <c:pt idx="0">
                  <c:v>0.93604742608913194</c:v>
                </c:pt>
                <c:pt idx="1">
                  <c:v>1.2007889136965875</c:v>
                </c:pt>
                <c:pt idx="2">
                  <c:v>0.89539515924285928</c:v>
                </c:pt>
                <c:pt idx="3">
                  <c:v>0.82871679632051864</c:v>
                </c:pt>
                <c:pt idx="4">
                  <c:v>0.72492488398196453</c:v>
                </c:pt>
                <c:pt idx="5">
                  <c:v>0.86049116147907445</c:v>
                </c:pt>
              </c:numCache>
            </c:numRef>
          </c:val>
        </c:ser>
        <c:ser>
          <c:idx val="2"/>
          <c:order val="2"/>
          <c:tx>
            <c:v>AASHTO General</c:v>
          </c:tx>
          <c:spPr>
            <a:solidFill>
              <a:schemeClr val="accent3"/>
            </a:solidFill>
            <a:ln>
              <a:noFill/>
            </a:ln>
          </c:spPr>
          <c:cat>
            <c:strRef>
              <c:f>(Input!$C$19:$C$20,Input!$C$21:$C$22,Input!$C$23:$C$24)</c:f>
              <c:strCache>
                <c:ptCount val="6"/>
                <c:pt idx="0">
                  <c:v>B0 North*</c:v>
                </c:pt>
                <c:pt idx="1">
                  <c:v>B0 South</c:v>
                </c:pt>
                <c:pt idx="2">
                  <c:v>B1 North</c:v>
                </c:pt>
                <c:pt idx="3">
                  <c:v>B1 South</c:v>
                </c:pt>
                <c:pt idx="4">
                  <c:v>B2 North</c:v>
                </c:pt>
                <c:pt idx="5">
                  <c:v>B2 South*</c:v>
                </c:pt>
              </c:strCache>
            </c:strRef>
          </c:cat>
          <c:val>
            <c:numRef>
              <c:f>(Input!$Y$19:$Y$20,Input!$Y$21:$Y$22,Input!$Y$23:$Y$24)</c:f>
              <c:numCache>
                <c:formatCode>0.00</c:formatCode>
                <c:ptCount val="6"/>
                <c:pt idx="0">
                  <c:v>0.78754462273587456</c:v>
                </c:pt>
                <c:pt idx="1">
                  <c:v>0.82401386590907699</c:v>
                </c:pt>
                <c:pt idx="2">
                  <c:v>0.84952462471710111</c:v>
                </c:pt>
                <c:pt idx="3">
                  <c:v>0.79106333705112208</c:v>
                </c:pt>
                <c:pt idx="4">
                  <c:v>0.73028863870355865</c:v>
                </c:pt>
                <c:pt idx="5">
                  <c:v>0.81725802108900569</c:v>
                </c:pt>
              </c:numCache>
            </c:numRef>
          </c:val>
        </c:ser>
        <c:ser>
          <c:idx val="3"/>
          <c:order val="3"/>
          <c:tx>
            <c:v>AASHTO Simplified</c:v>
          </c:tx>
          <c:spPr>
            <a:solidFill>
              <a:schemeClr val="accent4"/>
            </a:solidFill>
            <a:ln>
              <a:noFill/>
            </a:ln>
          </c:spPr>
          <c:cat>
            <c:strRef>
              <c:f>(Input!$C$19:$C$20,Input!$C$21:$C$22,Input!$C$23:$C$24)</c:f>
              <c:strCache>
                <c:ptCount val="6"/>
                <c:pt idx="0">
                  <c:v>B0 North*</c:v>
                </c:pt>
                <c:pt idx="1">
                  <c:v>B0 South</c:v>
                </c:pt>
                <c:pt idx="2">
                  <c:v>B1 North</c:v>
                </c:pt>
                <c:pt idx="3">
                  <c:v>B1 South</c:v>
                </c:pt>
                <c:pt idx="4">
                  <c:v>B2 North</c:v>
                </c:pt>
                <c:pt idx="5">
                  <c:v>B2 South*</c:v>
                </c:pt>
              </c:strCache>
            </c:strRef>
          </c:cat>
          <c:val>
            <c:numRef>
              <c:f>(Input!$AC$19:$AC$20,Input!$AC$21:$AC$22,Input!$AC$23:$AC$24)</c:f>
              <c:numCache>
                <c:formatCode>0.00</c:formatCode>
                <c:ptCount val="6"/>
                <c:pt idx="0">
                  <c:v>1.0353331306758837</c:v>
                </c:pt>
                <c:pt idx="1">
                  <c:v>1.4592054839945636</c:v>
                </c:pt>
                <c:pt idx="2">
                  <c:v>0.8495080356292497</c:v>
                </c:pt>
                <c:pt idx="3">
                  <c:v>0.78624679893345428</c:v>
                </c:pt>
                <c:pt idx="4">
                  <c:v>0.65660266314547577</c:v>
                </c:pt>
                <c:pt idx="5">
                  <c:v>0.81626667809674958</c:v>
                </c:pt>
              </c:numCache>
            </c:numRef>
          </c:val>
        </c:ser>
        <c:ser>
          <c:idx val="4"/>
          <c:order val="4"/>
          <c:tx>
            <c:v>AASHTO Segmental</c:v>
          </c:tx>
          <c:spPr>
            <a:solidFill>
              <a:schemeClr val="accent6"/>
            </a:solidFill>
            <a:ln>
              <a:noFill/>
            </a:ln>
          </c:spPr>
          <c:cat>
            <c:strRef>
              <c:f>(Input!$C$19:$C$20,Input!$C$21:$C$22,Input!$C$23:$C$24)</c:f>
              <c:strCache>
                <c:ptCount val="6"/>
                <c:pt idx="0">
                  <c:v>B0 North*</c:v>
                </c:pt>
                <c:pt idx="1">
                  <c:v>B0 South</c:v>
                </c:pt>
                <c:pt idx="2">
                  <c:v>B1 North</c:v>
                </c:pt>
                <c:pt idx="3">
                  <c:v>B1 South</c:v>
                </c:pt>
                <c:pt idx="4">
                  <c:v>B2 North</c:v>
                </c:pt>
                <c:pt idx="5">
                  <c:v>B2 South*</c:v>
                </c:pt>
              </c:strCache>
            </c:strRef>
          </c:cat>
          <c:val>
            <c:numRef>
              <c:f>(Input!$AH$19:$AH$20,Input!$AH$21:$AH$22,Input!$AH$23:$AH$24)</c:f>
              <c:numCache>
                <c:formatCode>0.00</c:formatCode>
                <c:ptCount val="6"/>
                <c:pt idx="0">
                  <c:v>1.1188550042060044</c:v>
                </c:pt>
                <c:pt idx="1">
                  <c:v>1.4314005990217449</c:v>
                </c:pt>
                <c:pt idx="2">
                  <c:v>1.2672094456277259</c:v>
                </c:pt>
                <c:pt idx="3">
                  <c:v>1.1728427847831089</c:v>
                </c:pt>
                <c:pt idx="4">
                  <c:v>0.96758942715129104</c:v>
                </c:pt>
                <c:pt idx="5">
                  <c:v>1.2121031768017969</c:v>
                </c:pt>
              </c:numCache>
            </c:numRef>
          </c:val>
        </c:ser>
        <c:overlap val="-10"/>
        <c:axId val="38589184"/>
        <c:axId val="38590720"/>
      </c:barChart>
      <c:catAx>
        <c:axId val="38589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590720"/>
        <c:crosses val="autoZero"/>
        <c:auto val="1"/>
        <c:lblAlgn val="ctr"/>
        <c:lblOffset val="100"/>
      </c:catAx>
      <c:valAx>
        <c:axId val="38590720"/>
        <c:scaling>
          <c:orientation val="minMax"/>
          <c:max val="2.5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58918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F6A7A-F359-4202-A5DD-7D74751C89D9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873D2-ECC1-430F-BAD9-6DE1F16C6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6D33B-0A7D-4B9E-98C0-25CA9FAAE475}" type="datetimeFigureOut">
              <a:rPr lang="en-US" smtClean="0"/>
              <a:t>4/27/2009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A24A-3CB9-4F69-A91D-E0705753F7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A24A-3CB9-4F69-A91D-E0705753F75E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 userDrawn="1"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 userDrawn="1"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 userDrawn="1"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 userDrawn="1"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83BE46-CC0A-4DB6-964C-8DE3C522685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38D841-3A9A-4B89-8877-575E582E74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95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9200" y="2895600"/>
            <a:ext cx="5638800" cy="1143000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Bursting and Shear </a:t>
            </a:r>
            <a:b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</a:b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in Texas U-Beams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191000"/>
            <a:ext cx="35052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4191000"/>
            <a:ext cx="228600" cy="1905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19200" y="4276825"/>
            <a:ext cx="3124200" cy="174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Catherine Hovell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en-US" dirty="0" smtClean="0">
                <a:solidFill>
                  <a:schemeClr val="tx2"/>
                </a:solidFill>
                <a:latin typeface="Gill Sans MT" pitchFamily="34" charset="0"/>
                <a:ea typeface="+mj-ea"/>
                <a:cs typeface="+mj-cs"/>
              </a:rPr>
              <a:t>Alejandro </a:t>
            </a:r>
            <a:r>
              <a:rPr lang="en-US" dirty="0" err="1" smtClean="0">
                <a:solidFill>
                  <a:schemeClr val="tx2"/>
                </a:solidFill>
                <a:latin typeface="Gill Sans MT" pitchFamily="34" charset="0"/>
                <a:ea typeface="+mj-ea"/>
                <a:cs typeface="+mj-cs"/>
              </a:rPr>
              <a:t>Avendaño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en-US" dirty="0" smtClean="0">
                <a:solidFill>
                  <a:schemeClr val="tx2"/>
                </a:solidFill>
                <a:latin typeface="Gill Sans MT" pitchFamily="34" charset="0"/>
                <a:ea typeface="+mj-ea"/>
                <a:cs typeface="+mj-cs"/>
              </a:rPr>
              <a:t>Dave </a:t>
            </a:r>
            <a:r>
              <a:rPr lang="en-US" dirty="0" err="1" smtClean="0">
                <a:solidFill>
                  <a:schemeClr val="tx2"/>
                </a:solidFill>
                <a:latin typeface="Gill Sans MT" pitchFamily="34" charset="0"/>
                <a:ea typeface="+mj-ea"/>
                <a:cs typeface="+mj-cs"/>
              </a:rPr>
              <a:t>Dunkman</a:t>
            </a:r>
            <a:endParaRPr lang="en-US" dirty="0" smtClean="0">
              <a:solidFill>
                <a:schemeClr val="tx2"/>
              </a:solidFill>
              <a:latin typeface="Gill Sans MT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Andy Moore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en-US" dirty="0" err="1" smtClean="0">
                <a:solidFill>
                  <a:schemeClr val="tx2"/>
                </a:solidFill>
                <a:latin typeface="Gill Sans MT" pitchFamily="34" charset="0"/>
                <a:ea typeface="+mj-ea"/>
                <a:cs typeface="+mj-cs"/>
              </a:rPr>
              <a:t>Oguzhan</a:t>
            </a:r>
            <a:r>
              <a:rPr lang="en-US" dirty="0" smtClean="0">
                <a:solidFill>
                  <a:schemeClr val="tx2"/>
                </a:solidFill>
                <a:latin typeface="Gill Sans MT" pitchFamily="34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Gill Sans MT" pitchFamily="34" charset="0"/>
                <a:ea typeface="+mj-ea"/>
                <a:cs typeface="+mj-cs"/>
              </a:rPr>
              <a:t>Bayrak</a:t>
            </a:r>
            <a:endParaRPr lang="en-US" dirty="0" smtClean="0">
              <a:solidFill>
                <a:schemeClr val="tx2"/>
              </a:solidFill>
              <a:latin typeface="Gill Sans MT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James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Jirsa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4191000"/>
            <a:ext cx="35052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01000" y="4191000"/>
            <a:ext cx="228600" cy="1905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800600" y="4267200"/>
            <a:ext cx="3124200" cy="1752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Dean Van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Landuyt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en-US" dirty="0" smtClean="0">
                <a:solidFill>
                  <a:schemeClr val="tx2"/>
                </a:solidFill>
                <a:latin typeface="Gill Sans MT" pitchFamily="34" charset="0"/>
                <a:ea typeface="+mj-ea"/>
                <a:cs typeface="+mj-cs"/>
              </a:rPr>
              <a:t>John Holt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Amy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Eskridge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Graham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Bettis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en-US" dirty="0" smtClean="0">
                <a:solidFill>
                  <a:schemeClr val="tx2"/>
                </a:solidFill>
                <a:latin typeface="Gill Sans MT" pitchFamily="34" charset="0"/>
                <a:ea typeface="+mj-ea"/>
                <a:cs typeface="+mj-cs"/>
              </a:rPr>
              <a:t>German Claros</a:t>
            </a:r>
          </a:p>
        </p:txBody>
      </p:sp>
      <p:pic>
        <p:nvPicPr>
          <p:cNvPr id="90113" name="Picture 1" descr="\\Fsel-file.engr.utexas.edu\fsel\Projects\BurstingShearBeams-5831\cghFiles\B0_Flying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23616"/>
            <a:ext cx="7315200" cy="164338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43400" y="2843150"/>
            <a:ext cx="1848664" cy="12344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Process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38261" y="4495800"/>
            <a:ext cx="3962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2 skewed end block rebar cage</a:t>
            </a:r>
          </a:p>
          <a:p>
            <a:pPr algn="ctr"/>
            <a:r>
              <a:rPr lang="en-US" dirty="0" smtClean="0"/>
              <a:t>February 2009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058777" y="3771024"/>
            <a:ext cx="1110767" cy="39319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8" name="TextBox 6"/>
          <p:cNvSpPr txBox="1"/>
          <p:nvPr/>
        </p:nvSpPr>
        <p:spPr>
          <a:xfrm>
            <a:off x="5943600" y="5562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2</a:t>
            </a:r>
            <a:endParaRPr lang="en-US" sz="1600" dirty="0"/>
          </a:p>
        </p:txBody>
      </p:sp>
      <p:pic>
        <p:nvPicPr>
          <p:cNvPr id="12" name="Picture 2" descr="C:\Documents and Settings\Catherine\Desktop\TxDOT\B2_DaveInCage.jpg"/>
          <p:cNvPicPr>
            <a:picLocks noChangeAspect="1" noChangeArrowheads="1"/>
          </p:cNvPicPr>
          <p:nvPr/>
        </p:nvPicPr>
        <p:blipFill>
          <a:blip r:embed="rId3"/>
          <a:srcRect l="16744" r="11201" b="13134"/>
          <a:stretch>
            <a:fillRect/>
          </a:stretch>
        </p:blipFill>
        <p:spPr bwMode="auto">
          <a:xfrm>
            <a:off x="457200" y="1371600"/>
            <a:ext cx="4035972" cy="3657600"/>
          </a:xfrm>
          <a:prstGeom prst="rect">
            <a:avLst/>
          </a:prstGeom>
          <a:noFill/>
        </p:spPr>
      </p:pic>
      <p:pic>
        <p:nvPicPr>
          <p:cNvPr id="16" name="Picture 3" descr="C:\Documents and Settings\Catherine\Desktop\TxDOT\DaveInCage_Se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71600"/>
            <a:ext cx="4083957" cy="306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Process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257800"/>
            <a:ext cx="3657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1 on cast day</a:t>
            </a:r>
          </a:p>
          <a:p>
            <a:pPr algn="ctr"/>
            <a:r>
              <a:rPr lang="en-US" dirty="0" smtClean="0"/>
              <a:t>November 18, 2008</a:t>
            </a:r>
            <a:endParaRPr lang="en-US" dirty="0"/>
          </a:p>
        </p:txBody>
      </p:sp>
      <p:pic>
        <p:nvPicPr>
          <p:cNvPr id="5122" name="Picture 2" descr="C:\Documents and Settings\Catherine\Desktop\TxDOT\B1_Voi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4263918" cy="3200400"/>
          </a:xfrm>
          <a:prstGeom prst="rect">
            <a:avLst/>
          </a:prstGeom>
          <a:noFill/>
        </p:spPr>
      </p:pic>
      <p:pic>
        <p:nvPicPr>
          <p:cNvPr id="5123" name="Picture 3" descr="C:\Documents and Settings\Catherine\Desktop\TxDOT\BayrakWor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371600"/>
            <a:ext cx="342636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Process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5257800"/>
            <a:ext cx="3657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2 on cast day</a:t>
            </a:r>
          </a:p>
          <a:p>
            <a:pPr algn="ctr"/>
            <a:r>
              <a:rPr lang="en-US" dirty="0" smtClean="0"/>
              <a:t>February 26, 2009</a:t>
            </a:r>
            <a:endParaRPr lang="en-US" dirty="0"/>
          </a:p>
        </p:txBody>
      </p:sp>
      <p:pic>
        <p:nvPicPr>
          <p:cNvPr id="7" name="Picture 2" descr="C:\Documents and Settings\Catherine\Desktop\TxDOT\B2_SkewConcret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371600"/>
            <a:ext cx="4263918" cy="3200400"/>
          </a:xfrm>
          <a:prstGeom prst="rect">
            <a:avLst/>
          </a:prstGeom>
          <a:noFill/>
        </p:spPr>
      </p:pic>
      <p:pic>
        <p:nvPicPr>
          <p:cNvPr id="9" name="Picture 3" descr="C:\Documents and Settings\Catherine\Desktop\TxDOT\B2_SkewConcret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343164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Process</a:t>
            </a:r>
            <a:endParaRPr lang="en-US" dirty="0"/>
          </a:p>
        </p:txBody>
      </p:sp>
      <p:pic>
        <p:nvPicPr>
          <p:cNvPr id="7171" name="Picture 3" descr="C:\Documents and Settings\Catherine\Desktop\TxDOT\B2_Voi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14" y="1219200"/>
            <a:ext cx="4873050" cy="36576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</p:pic>
      <p:pic>
        <p:nvPicPr>
          <p:cNvPr id="7172" name="Picture 4" descr="C:\Documents and Settings\Catherine\Desktop\TxDOT\B2_Voi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750" y="1828800"/>
            <a:ext cx="4873050" cy="36576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</p:pic>
      <p:pic>
        <p:nvPicPr>
          <p:cNvPr id="10" name="Picture 2" descr="C:\Documents and Settings\Catherine\Desktop\TxDOT\B2_Voi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2550" y="2438400"/>
            <a:ext cx="4873050" cy="36576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5000" y="1219200"/>
            <a:ext cx="2971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1 </a:t>
            </a:r>
            <a:br>
              <a:rPr lang="en-US" dirty="0" smtClean="0"/>
            </a:br>
            <a:r>
              <a:rPr lang="en-US" dirty="0" smtClean="0"/>
              <a:t>void placement during casting, </a:t>
            </a:r>
          </a:p>
          <a:p>
            <a:pPr algn="ctr"/>
            <a:r>
              <a:rPr lang="en-US" dirty="0" smtClean="0"/>
              <a:t>February 26,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Schedule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267200" y="1216152"/>
            <a:ext cx="4406646" cy="45750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thermocouple was placed in the beam at the </a:t>
            </a:r>
            <a:r>
              <a:rPr lang="en-US" dirty="0" err="1" smtClean="0"/>
              <a:t>TxDOT</a:t>
            </a:r>
            <a:r>
              <a:rPr lang="en-US" dirty="0" smtClean="0"/>
              <a:t> release location and match-cured to </a:t>
            </a:r>
            <a:r>
              <a:rPr lang="en-US" dirty="0" err="1" smtClean="0"/>
              <a:t>SureCure</a:t>
            </a:r>
            <a:r>
              <a:rPr lang="en-US" dirty="0" smtClean="0"/>
              <a:t> cylinders</a:t>
            </a:r>
          </a:p>
          <a:p>
            <a:r>
              <a:rPr lang="en-US" dirty="0" smtClean="0"/>
              <a:t>When concrete strength at that location was sufficient 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max</a:t>
            </a:r>
            <a:r>
              <a:rPr lang="en-US" dirty="0" smtClean="0"/>
              <a:t> = 0.65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ci</a:t>
            </a:r>
            <a:r>
              <a:rPr lang="en-US" dirty="0" smtClean="0"/>
              <a:t>'), strands were released</a:t>
            </a:r>
          </a:p>
          <a:p>
            <a:r>
              <a:rPr lang="en-US" dirty="0" smtClean="0"/>
              <a:t>For Beams 1 and 2, this occurred 17 to 18 hours </a:t>
            </a:r>
            <a:br>
              <a:rPr lang="en-US" dirty="0" smtClean="0"/>
            </a:br>
            <a:r>
              <a:rPr lang="en-US" dirty="0" smtClean="0"/>
              <a:t>after batching</a:t>
            </a:r>
            <a:endParaRPr lang="en-US" dirty="0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105612"/>
            <a:ext cx="1828800" cy="175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6" name="Picture 2" descr="C:\Documents and Settings\Catherine\Desktop\TxDOT\Finishing.jpg"/>
          <p:cNvPicPr>
            <a:picLocks noChangeAspect="1" noChangeArrowheads="1"/>
          </p:cNvPicPr>
          <p:nvPr/>
        </p:nvPicPr>
        <p:blipFill>
          <a:blip r:embed="rId4"/>
          <a:srcRect t="3846" r="33372" b="153"/>
          <a:stretch>
            <a:fillRect/>
          </a:stretch>
        </p:blipFill>
        <p:spPr bwMode="auto">
          <a:xfrm>
            <a:off x="457200" y="1447800"/>
            <a:ext cx="366395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Observations at Release: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41648" cy="4861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At release, prestressing forces cause cracking in the end region</a:t>
            </a:r>
          </a:p>
          <a:p>
            <a:pPr marL="548640"/>
            <a:r>
              <a:rPr lang="en-US" b="1" dirty="0" smtClean="0"/>
              <a:t>Spalling</a:t>
            </a:r>
            <a:r>
              <a:rPr lang="en-US" dirty="0" smtClean="0"/>
              <a:t> caused by strain incompatibility, with beam sections trying to separate from each other</a:t>
            </a:r>
          </a:p>
          <a:p>
            <a:pPr marL="548640"/>
            <a:r>
              <a:rPr lang="en-US" b="1" dirty="0" smtClean="0"/>
              <a:t>Bursting</a:t>
            </a:r>
            <a:r>
              <a:rPr lang="en-US" dirty="0" smtClean="0"/>
              <a:t> caused by transfer of large prestressing force into surrounding concrete</a:t>
            </a:r>
          </a:p>
        </p:txBody>
      </p:sp>
      <p:pic>
        <p:nvPicPr>
          <p:cNvPr id="5" name="Picture 19" descr="bursting-spalling-i-b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693862"/>
            <a:ext cx="2505075" cy="31829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49162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region cracks highlighted in modified Type VI beam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38600" y="2590800"/>
            <a:ext cx="2133600" cy="762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38600" y="4038600"/>
            <a:ext cx="1447800" cy="4572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at Release: Requirements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038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Bursting force that must be resisted by reinforcing is defined by AASHTO as 4% F</a:t>
            </a:r>
            <a:r>
              <a:rPr lang="en-US" baseline="-25000" dirty="0" smtClean="0"/>
              <a:t>P/S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Bursting forces must be resisted by steel in end region</a:t>
            </a:r>
          </a:p>
          <a:p>
            <a:pPr lvl="1"/>
            <a:r>
              <a:rPr lang="en-US" dirty="0" smtClean="0"/>
              <a:t>AASHTO limits: 	stress in bars to 20 </a:t>
            </a:r>
            <a:r>
              <a:rPr lang="en-US" dirty="0" err="1" smtClean="0"/>
              <a:t>ksi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location of bars to h/4 (13.5 in.) from beam face</a:t>
            </a:r>
          </a:p>
          <a:p>
            <a:pPr lvl="1"/>
            <a:r>
              <a:rPr lang="en-US" dirty="0" smtClean="0"/>
              <a:t>PCI recommends: 	stresses less than 30 </a:t>
            </a:r>
            <a:r>
              <a:rPr lang="en-US" dirty="0" err="1" smtClean="0"/>
              <a:t>ksi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location of bars within h/5 (10.8 in.)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Previous UT-Austin study of </a:t>
            </a:r>
            <a:r>
              <a:rPr lang="en-US" dirty="0" err="1" smtClean="0"/>
              <a:t>Tx</a:t>
            </a:r>
            <a:r>
              <a:rPr lang="en-US" dirty="0" smtClean="0"/>
              <a:t> girders recorded higher strains in bars, and bars further into the beam carrying significant loads</a:t>
            </a:r>
          </a:p>
          <a:p>
            <a:pPr lvl="1"/>
            <a:r>
              <a:rPr lang="en-US" dirty="0" smtClean="0"/>
              <a:t>20 to 30 </a:t>
            </a:r>
            <a:r>
              <a:rPr lang="en-US" dirty="0" err="1" smtClean="0"/>
              <a:t>ksi</a:t>
            </a:r>
            <a:endParaRPr lang="en-US" dirty="0" smtClean="0"/>
          </a:p>
          <a:p>
            <a:pPr lvl="1"/>
            <a:r>
              <a:rPr lang="en-US" dirty="0" smtClean="0"/>
              <a:t>h/2 into beam</a:t>
            </a:r>
          </a:p>
          <a:p>
            <a:endParaRPr lang="en-US" dirty="0" smtClean="0"/>
          </a:p>
        </p:txBody>
      </p:sp>
      <p:pic>
        <p:nvPicPr>
          <p:cNvPr id="1026" name="Picture 2" descr="\\Fsel-file.engr.utexas.edu\fsel\Projects\BurstingShearBeams-5831\cghFiles\TxGaug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0987" y="4708525"/>
            <a:ext cx="4595813" cy="161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at Release: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514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78-0.5 in. diameter prestressing strands</a:t>
            </a:r>
          </a:p>
          <a:p>
            <a:pPr lvl="1"/>
            <a:r>
              <a:rPr lang="en-US" dirty="0" smtClean="0"/>
              <a:t>2.4 million </a:t>
            </a:r>
            <a:r>
              <a:rPr lang="en-US" dirty="0" smtClean="0"/>
              <a:t>pounds </a:t>
            </a:r>
            <a:r>
              <a:rPr lang="en-US" dirty="0" err="1" smtClean="0"/>
              <a:t>prestressing</a:t>
            </a:r>
            <a:r>
              <a:rPr lang="en-US" dirty="0" smtClean="0"/>
              <a:t> force</a:t>
            </a:r>
            <a:endParaRPr lang="en-US" dirty="0" smtClean="0"/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bursting</a:t>
            </a:r>
            <a:r>
              <a:rPr lang="en-US" dirty="0" smtClean="0"/>
              <a:t> </a:t>
            </a:r>
            <a:r>
              <a:rPr lang="en-US" dirty="0" smtClean="0"/>
              <a:t>= 96 kip</a:t>
            </a:r>
          </a:p>
          <a:p>
            <a:pPr lvl="1"/>
            <a:r>
              <a:rPr lang="en-US" dirty="0" err="1" smtClean="0"/>
              <a:t>A</a:t>
            </a:r>
            <a:r>
              <a:rPr lang="en-US" baseline="-25000" dirty="0" err="1" smtClean="0"/>
              <a:t>bursting</a:t>
            </a:r>
            <a:r>
              <a:rPr lang="en-US" dirty="0" smtClean="0"/>
              <a:t> </a:t>
            </a:r>
            <a:r>
              <a:rPr lang="en-US" dirty="0" smtClean="0"/>
              <a:t>= 4.8 in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dirty="0" smtClean="0"/>
              <a:t>Reinforcing bars in </a:t>
            </a:r>
            <a:r>
              <a:rPr lang="en-US" dirty="0" smtClean="0"/>
              <a:t>both ends of </a:t>
            </a:r>
            <a:r>
              <a:rPr lang="en-US" dirty="0" smtClean="0"/>
              <a:t>Beams 1 and 2 were monitored to learn more about the distribution of bursting forces in U-beams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Documents and Settings\Catherine\Desktop\TxDOT\StressJac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7993" y="3794760"/>
            <a:ext cx="2638207" cy="2377440"/>
          </a:xfrm>
          <a:prstGeom prst="rect">
            <a:avLst/>
          </a:prstGeom>
          <a:noFill/>
        </p:spPr>
      </p:pic>
      <p:pic>
        <p:nvPicPr>
          <p:cNvPr id="1027" name="Picture 3" descr="C:\Documents and Settings\Catherine\Desktop\TxDOT\VoidRemov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8177" y="3794760"/>
            <a:ext cx="2665223" cy="237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at Release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229600" cy="76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9" name="Picture 3" descr="C:\Documents and Settings\Catherine\Desktop\Gau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013" y="1828800"/>
            <a:ext cx="6725974" cy="2743200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 rot="5400000" flipH="1" flipV="1">
            <a:off x="2248694" y="4838700"/>
            <a:ext cx="532606" cy="794"/>
          </a:xfrm>
          <a:prstGeom prst="straightConnector1">
            <a:avLst/>
          </a:prstGeom>
          <a:ln w="12700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51448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Underside gauging included to capture second transverse direction stresses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2192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U-beam instrumentation plan was similar to </a:t>
            </a:r>
            <a:r>
              <a:rPr lang="en-US" sz="2600" dirty="0" err="1" smtClean="0"/>
              <a:t>Tx</a:t>
            </a:r>
            <a:r>
              <a:rPr lang="en-US" sz="2600" dirty="0" smtClean="0"/>
              <a:t> girders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" descr="\\Fsel-file.engr.utexas.edu\fsel\Projects\BurstingShearBeams-5831\cghFiles\B2_Reb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750" y="4355275"/>
            <a:ext cx="4114800" cy="14344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Release Observations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2057400"/>
          <a:ext cx="8229600" cy="206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8200"/>
                <a:gridCol w="17526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Beam 1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Beam 2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Typical Stresses and Location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 15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ksi</a:t>
                      </a:r>
                      <a:r>
                        <a:rPr lang="en-US" sz="1600" baseline="0" dirty="0" smtClean="0"/>
                        <a:t>,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maximums at 3in.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</a:t>
                      </a:r>
                      <a:r>
                        <a:rPr lang="en-US" sz="1600" baseline="0" dirty="0" smtClean="0"/>
                        <a:t> 2</a:t>
                      </a:r>
                      <a:r>
                        <a:rPr lang="en-US" sz="1600" dirty="0" smtClean="0"/>
                        <a:t>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ksi</a:t>
                      </a:r>
                      <a:r>
                        <a:rPr lang="en-US" sz="1600" baseline="0" dirty="0" smtClean="0"/>
                        <a:t>, </a:t>
                      </a:r>
                      <a:br>
                        <a:rPr lang="en-US" sz="1600" baseline="0" dirty="0" smtClean="0"/>
                      </a:br>
                      <a:r>
                        <a:rPr lang="en-US" sz="1600" dirty="0" smtClean="0"/>
                        <a:t>maximums</a:t>
                      </a:r>
                      <a:r>
                        <a:rPr lang="en-US" sz="1600" baseline="0" dirty="0" smtClean="0"/>
                        <a:t> at 10 in.</a:t>
                      </a:r>
                      <a:endParaRPr lang="en-US" sz="16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Maximum Stresses and Location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29 </a:t>
                      </a:r>
                      <a:r>
                        <a:rPr lang="en-US" sz="1600" dirty="0" err="1" smtClean="0"/>
                        <a:t>ksi</a:t>
                      </a:r>
                      <a:r>
                        <a:rPr lang="en-US" sz="1600" dirty="0" smtClean="0"/>
                        <a:t>, at 4 in.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 </a:t>
                      </a:r>
                      <a:r>
                        <a:rPr lang="en-US" sz="1600" dirty="0" err="1" smtClean="0"/>
                        <a:t>ksi</a:t>
                      </a:r>
                      <a:r>
                        <a:rPr lang="en-US" sz="1600" dirty="0" smtClean="0"/>
                        <a:t>, at 13 in.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Typical Bursting / Spalling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Crack Widths Measured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Maximum Bursting / Spalling Crack Width</a:t>
                      </a:r>
                      <a:r>
                        <a:rPr lang="en-US" sz="1600" baseline="0" dirty="0" smtClean="0"/>
                        <a:t> Measured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5538" name="Picture 2" descr="C:\Documents and Settings\Catherine\Desktop\TxDOT\B1_TxD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468" y="4434683"/>
            <a:ext cx="4114800" cy="134971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21734" y="5018567"/>
            <a:ext cx="5334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6532" y="5029200"/>
            <a:ext cx="533400" cy="228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33400" y="1197934"/>
            <a:ext cx="3708088" cy="1752600"/>
            <a:chOff x="5029200" y="2133600"/>
            <a:chExt cx="3708088" cy="17526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/>
            <a:srcRect t="4167"/>
            <a:stretch>
              <a:fillRect/>
            </a:stretch>
          </p:blipFill>
          <p:spPr bwMode="auto">
            <a:xfrm>
              <a:off x="5029200" y="2133600"/>
              <a:ext cx="370808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Multiply 14"/>
            <p:cNvSpPr/>
            <p:nvPr/>
          </p:nvSpPr>
          <p:spPr>
            <a:xfrm>
              <a:off x="6847367" y="2906233"/>
              <a:ext cx="381000" cy="3048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29200" y="31242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Beam 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53000" y="1252868"/>
            <a:ext cx="3614946" cy="1676400"/>
            <a:chOff x="914400" y="1143000"/>
            <a:chExt cx="3614946" cy="1676400"/>
          </a:xfrm>
        </p:grpSpPr>
        <p:grpSp>
          <p:nvGrpSpPr>
            <p:cNvPr id="21" name="Group 10"/>
            <p:cNvGrpSpPr/>
            <p:nvPr/>
          </p:nvGrpSpPr>
          <p:grpSpPr>
            <a:xfrm>
              <a:off x="914400" y="1143000"/>
              <a:ext cx="3614946" cy="1676400"/>
              <a:chOff x="2286000" y="1981200"/>
              <a:chExt cx="3614946" cy="1676400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 t="8333"/>
              <a:stretch>
                <a:fillRect/>
              </a:stretch>
            </p:blipFill>
            <p:spPr bwMode="auto">
              <a:xfrm>
                <a:off x="2286000" y="1981200"/>
                <a:ext cx="3614946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Multiply 23"/>
              <p:cNvSpPr/>
              <p:nvPr/>
            </p:nvSpPr>
            <p:spPr>
              <a:xfrm>
                <a:off x="3124200" y="3124200"/>
                <a:ext cx="381000" cy="30480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895600" y="20574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Beam 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81000" y="3393375"/>
            <a:ext cx="838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181600" y="2961167"/>
            <a:ext cx="1600200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999767" y="2961167"/>
            <a:ext cx="1600200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Review:</a:t>
            </a:r>
          </a:p>
          <a:p>
            <a:pPr lvl="1"/>
            <a:r>
              <a:rPr lang="en-US" dirty="0" smtClean="0"/>
              <a:t>Project goals</a:t>
            </a:r>
          </a:p>
          <a:p>
            <a:pPr lvl="1"/>
            <a:r>
              <a:rPr lang="en-US" dirty="0" smtClean="0"/>
              <a:t>Work performed since last meeting</a:t>
            </a:r>
          </a:p>
          <a:p>
            <a:pPr lvl="1"/>
            <a:r>
              <a:rPr lang="en-US" dirty="0" smtClean="0"/>
              <a:t>Tasks planned for the near future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Discuss:</a:t>
            </a:r>
          </a:p>
          <a:p>
            <a:pPr lvl="1"/>
            <a:r>
              <a:rPr lang="en-US" dirty="0" smtClean="0"/>
              <a:t>Strains and cracking at release</a:t>
            </a:r>
          </a:p>
          <a:p>
            <a:pPr lvl="1"/>
            <a:r>
              <a:rPr lang="en-US" dirty="0" smtClean="0"/>
              <a:t>Curing temperatures</a:t>
            </a:r>
          </a:p>
          <a:p>
            <a:pPr lvl="1"/>
            <a:r>
              <a:rPr lang="en-US" dirty="0" smtClean="0"/>
              <a:t>Shear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\\Fsel-file.engr.utexas.edu\fsel\Projects\BurstingShearBeams-5831\cghFiles\B2_Reb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750" y="4355275"/>
            <a:ext cx="4114800" cy="14344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Release Observations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2057400"/>
          <a:ext cx="8229600" cy="206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8200"/>
                <a:gridCol w="17526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Beam 1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Beam 2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Typical Stresses and Location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&lt; 15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ksi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  <a:br>
                        <a:rPr lang="en-US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maximums at 3in.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&lt;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2</a:t>
                      </a: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ksi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  <a:br>
                        <a:rPr lang="en-US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maximums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at 10 in.</a:t>
                      </a:r>
                      <a:endParaRPr lang="en-US" sz="16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Maximum Stresses and Location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 </a:t>
                      </a:r>
                      <a:r>
                        <a:rPr lang="en-US" sz="16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ksi</a:t>
                      </a: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at 4 in.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32 </a:t>
                      </a:r>
                      <a:r>
                        <a:rPr lang="en-US" sz="16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ksi</a:t>
                      </a: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at 13 in.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Typical Bursting / Spalling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Crack Widths Measured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Hairline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Hairline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Maximum Bursting / Spalling Crack Width</a:t>
                      </a:r>
                      <a:r>
                        <a:rPr lang="en-US" sz="1600" baseline="0" dirty="0" smtClean="0"/>
                        <a:t> Measured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0.007 in.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0.007 in.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5538" name="Picture 2" descr="C:\Documents and Settings\Catherine\Desktop\TxDOT\B1_TxD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468" y="4434683"/>
            <a:ext cx="4114800" cy="134971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21734" y="5018567"/>
            <a:ext cx="5334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6532" y="5029200"/>
            <a:ext cx="533400" cy="228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02920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During cast and release, 22 thermocouple locations were monitored</a:t>
            </a:r>
          </a:p>
          <a:p>
            <a:pPr lvl="1"/>
            <a:r>
              <a:rPr lang="en-US" dirty="0" smtClean="0"/>
              <a:t>Of those, four were match-cured to cylinders in the </a:t>
            </a:r>
            <a:r>
              <a:rPr lang="en-US" dirty="0" err="1" smtClean="0"/>
              <a:t>SureCure</a:t>
            </a:r>
            <a:r>
              <a:rPr lang="en-US" dirty="0" smtClean="0"/>
              <a:t> system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Goals of temperature monitoring:</a:t>
            </a:r>
          </a:p>
          <a:p>
            <a:pPr lvl="1"/>
            <a:r>
              <a:rPr lang="en-US" dirty="0" smtClean="0"/>
              <a:t>Appropriately match-cure a cylinder for release, per TxDOT standards</a:t>
            </a:r>
          </a:p>
          <a:p>
            <a:pPr lvl="1"/>
            <a:r>
              <a:rPr lang="en-US" dirty="0" smtClean="0"/>
              <a:t>Determine maximum temperature in each end block</a:t>
            </a:r>
          </a:p>
          <a:p>
            <a:pPr lvl="1"/>
            <a:r>
              <a:rPr lang="en-US" dirty="0" smtClean="0"/>
              <a:t>Profile temperature distribution through a section of each end block</a:t>
            </a:r>
          </a:p>
        </p:txBody>
      </p:sp>
      <p:pic>
        <p:nvPicPr>
          <p:cNvPr id="1026" name="Picture 2" descr="C:\Documents and Settings\Catherine\Desktop\TxDOT\Cylinders.jpg"/>
          <p:cNvPicPr>
            <a:picLocks noChangeAspect="1" noChangeArrowheads="1"/>
          </p:cNvPicPr>
          <p:nvPr/>
        </p:nvPicPr>
        <p:blipFill>
          <a:blip r:embed="rId2"/>
          <a:srcRect l="6255" t="11111" r="6178"/>
          <a:stretch>
            <a:fillRect/>
          </a:stretch>
        </p:blipFill>
        <p:spPr bwMode="auto">
          <a:xfrm>
            <a:off x="5562599" y="1323636"/>
            <a:ext cx="3017520" cy="2299063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685836"/>
            <a:ext cx="3017520" cy="225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 Monitoring: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3886200" cy="4785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 smtClean="0"/>
              <a:t>ASR</a:t>
            </a:r>
            <a:r>
              <a:rPr lang="en-US" sz="2400" dirty="0" smtClean="0"/>
              <a:t>:  Alkali-Silica Reaction</a:t>
            </a:r>
          </a:p>
          <a:p>
            <a:pPr marL="400050" lvl="1" indent="0">
              <a:lnSpc>
                <a:spcPct val="110000"/>
              </a:lnSpc>
              <a:buNone/>
            </a:pPr>
            <a:r>
              <a:rPr lang="en-US" sz="2200" dirty="0" smtClean="0"/>
              <a:t>Occurs when siliceous aggregate and high-alkali pore water form a gel that expands over time, creating cracks.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0" indent="-457200">
              <a:buNone/>
            </a:pPr>
            <a:r>
              <a:rPr lang="en-US" sz="2400" b="1" dirty="0" smtClean="0"/>
              <a:t>DEF</a:t>
            </a:r>
            <a:r>
              <a:rPr lang="en-US" sz="2400" dirty="0" smtClean="0"/>
              <a:t>:  Delayed </a:t>
            </a:r>
            <a:r>
              <a:rPr lang="en-US" sz="2400" dirty="0" err="1" smtClean="0"/>
              <a:t>Ettringite</a:t>
            </a:r>
            <a:r>
              <a:rPr lang="en-US" sz="2400" dirty="0" smtClean="0"/>
              <a:t> Formation</a:t>
            </a:r>
          </a:p>
          <a:p>
            <a:pPr marL="400050" lvl="1" indent="0">
              <a:lnSpc>
                <a:spcPct val="110000"/>
              </a:lnSpc>
              <a:buNone/>
            </a:pPr>
            <a:r>
              <a:rPr lang="en-US" sz="2200" dirty="0" smtClean="0"/>
              <a:t>Occurs when </a:t>
            </a:r>
            <a:r>
              <a:rPr lang="en-US" sz="2200" dirty="0" err="1" smtClean="0"/>
              <a:t>ettringite</a:t>
            </a:r>
            <a:r>
              <a:rPr lang="en-US" sz="2200" dirty="0" smtClean="0"/>
              <a:t> is further hydrated after the concrete has set, expanding and creating cracks. </a:t>
            </a:r>
            <a:r>
              <a:rPr lang="en-US" sz="2200" b="1" dirty="0" smtClean="0"/>
              <a:t>Worsens with high curing temperatures.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419600" y="1752601"/>
            <a:ext cx="4495800" cy="4038599"/>
            <a:chOff x="4495800" y="1600200"/>
            <a:chExt cx="4495800" cy="4038599"/>
          </a:xfrm>
        </p:grpSpPr>
        <p:sp>
          <p:nvSpPr>
            <p:cNvPr id="6" name="Content Placeholder 3"/>
            <p:cNvSpPr txBox="1">
              <a:spLocks/>
            </p:cNvSpPr>
            <p:nvPr/>
          </p:nvSpPr>
          <p:spPr>
            <a:xfrm>
              <a:off x="4495800" y="4800600"/>
              <a:ext cx="4495800" cy="838199"/>
            </a:xfrm>
            <a:prstGeom prst="rect">
              <a:avLst/>
            </a:prstGeom>
          </p:spPr>
          <p:txBody>
            <a:bodyPr vert="horz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Example of severe ASR/DEF damage through the length of a Texas trapezoidal beam (14 years old)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495800" y="1600200"/>
              <a:ext cx="4495800" cy="3124200"/>
              <a:chOff x="4267200" y="1600200"/>
              <a:chExt cx="4495800" cy="3124200"/>
            </a:xfrm>
          </p:grpSpPr>
          <p:pic>
            <p:nvPicPr>
              <p:cNvPr id="8" name="Picture 31" descr="u-beam-asrdef-field-pictur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67200" y="1600200"/>
                <a:ext cx="4495800" cy="148272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</p:pic>
          <p:pic>
            <p:nvPicPr>
              <p:cNvPr id="9" name="Picture 36" descr="u-beam-asrdef-end-region"/>
              <p:cNvPicPr>
                <a:picLocks noChangeArrowheads="1"/>
              </p:cNvPicPr>
              <p:nvPr/>
            </p:nvPicPr>
            <p:blipFill>
              <a:blip r:embed="rId3"/>
              <a:srcRect b="1961"/>
              <a:stretch>
                <a:fillRect/>
              </a:stretch>
            </p:blipFill>
            <p:spPr bwMode="auto">
              <a:xfrm>
                <a:off x="6476999" y="3200400"/>
                <a:ext cx="2286000" cy="1524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</p:pic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7419975" y="4299668"/>
                <a:ext cx="1343025" cy="4247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27432" tIns="27432" rIns="27432" bIns="27432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End block cracking</a:t>
                </a:r>
                <a:br>
                  <a:rPr lang="en-US" sz="1200" dirty="0"/>
                </a:br>
                <a:r>
                  <a:rPr lang="en-US" sz="1200" dirty="0"/>
                  <a:t>ASR/DEF damage</a:t>
                </a:r>
              </a:p>
            </p:txBody>
          </p:sp>
          <p:pic>
            <p:nvPicPr>
              <p:cNvPr id="11" name="Picture 39" descr="u-beam-asrdef-midspan"/>
              <p:cNvPicPr>
                <a:picLocks noChangeAspect="1" noChangeArrowheads="1"/>
              </p:cNvPicPr>
              <p:nvPr/>
            </p:nvPicPr>
            <p:blipFill>
              <a:blip r:embed="rId4"/>
              <a:srcRect b="1961"/>
              <a:stretch>
                <a:fillRect/>
              </a:stretch>
            </p:blipFill>
            <p:spPr bwMode="auto">
              <a:xfrm>
                <a:off x="4267200" y="3200399"/>
                <a:ext cx="2310064" cy="152400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</p:pic>
          <p:sp>
            <p:nvSpPr>
              <p:cNvPr id="12" name="Text Box 40"/>
              <p:cNvSpPr txBox="1">
                <a:spLocks noChangeArrowheads="1"/>
              </p:cNvSpPr>
              <p:nvPr/>
            </p:nvSpPr>
            <p:spPr bwMode="auto">
              <a:xfrm>
                <a:off x="5334000" y="3200400"/>
                <a:ext cx="1238250" cy="6016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27432" tIns="27432" rIns="27432" bIns="27432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 err="1"/>
                  <a:t>Midspan</a:t>
                </a:r>
                <a:r>
                  <a:rPr lang="en-US" sz="1200" dirty="0"/>
                  <a:t> cracking</a:t>
                </a:r>
                <a:br>
                  <a:rPr lang="en-US" sz="1200" dirty="0"/>
                </a:br>
                <a:r>
                  <a:rPr lang="en-US" sz="1200" dirty="0"/>
                  <a:t>(hairline)</a:t>
                </a:r>
                <a:br>
                  <a:rPr lang="en-US" sz="1200" dirty="0"/>
                </a:br>
                <a:r>
                  <a:rPr lang="en-US" sz="1200" dirty="0"/>
                  <a:t>ASR damage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TxDOT Temperature Limits</a:t>
            </a:r>
            <a:endParaRPr lang="en-US" dirty="0"/>
          </a:p>
        </p:txBody>
      </p:sp>
      <p:cxnSp>
        <p:nvCxnSpPr>
          <p:cNvPr id="7" name="Straight Arrow Connector 6"/>
          <p:cNvCxnSpPr>
            <a:stCxn id="9" idx="1"/>
          </p:cNvCxnSpPr>
          <p:nvPr/>
        </p:nvCxnSpPr>
        <p:spPr>
          <a:xfrm rot="10800000" flipV="1">
            <a:off x="5486400" y="1886635"/>
            <a:ext cx="685800" cy="8198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1563469"/>
            <a:ext cx="24384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Limit = 170° F with fly ash replacement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rot="10800000">
            <a:off x="5486400" y="3733800"/>
            <a:ext cx="685800" cy="129986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72200" y="4571999"/>
            <a:ext cx="2438400" cy="92333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Mass concrete: minimum dimension in any direction = 5 ft</a:t>
            </a:r>
            <a:endParaRPr lang="en-US" dirty="0"/>
          </a:p>
        </p:txBody>
      </p:sp>
      <p:graphicFrame>
        <p:nvGraphicFramePr>
          <p:cNvPr id="18" name="Content Placeholder 9"/>
          <p:cNvGraphicFramePr>
            <a:graphicFrameLocks/>
          </p:cNvGraphicFramePr>
          <p:nvPr/>
        </p:nvGraphicFramePr>
        <p:xfrm>
          <a:off x="457200" y="1981200"/>
          <a:ext cx="8229600" cy="204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600"/>
                <a:gridCol w="1447800"/>
                <a:gridCol w="16002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TxDOT Limits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150°F max temperature</a:t>
                      </a:r>
                      <a:r>
                        <a:rPr lang="en-US" sz="2000" dirty="0" smtClean="0"/>
                        <a:t> in beams with a </a:t>
                      </a:r>
                      <a:r>
                        <a:rPr lang="en-US" sz="2000" i="1" dirty="0" smtClean="0"/>
                        <a:t>straight</a:t>
                      </a:r>
                      <a:r>
                        <a:rPr lang="en-US" sz="2000" i="1" baseline="0" dirty="0" smtClean="0"/>
                        <a:t> cement mix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(2004 TxDOT Standard Specification 424.3.7)</a:t>
                      </a:r>
                      <a:endParaRPr lang="en-US" sz="2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35°F temperature differential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within mass concrete (e.g.,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endblock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(2004 TxDOT Standard Specification 420.4.14)</a:t>
                      </a:r>
                      <a:endParaRPr lang="en-US" sz="2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228600" y="1325880"/>
            <a:ext cx="6097713" cy="2484120"/>
            <a:chOff x="228600" y="3840480"/>
            <a:chExt cx="6097713" cy="2484120"/>
          </a:xfrm>
        </p:grpSpPr>
        <p:pic>
          <p:nvPicPr>
            <p:cNvPr id="15" name="Picture 2" descr="\\Fsel-file.engr.utexas.edu\fsel\Projects\BurstingShearBeams-5831\cghFiles\B1_SouthTempRelease.png"/>
            <p:cNvPicPr>
              <a:picLocks noChangeAspect="1" noChangeArrowheads="1"/>
            </p:cNvPicPr>
            <p:nvPr/>
          </p:nvPicPr>
          <p:blipFill>
            <a:blip r:embed="rId2"/>
            <a:srcRect b="20202"/>
            <a:stretch>
              <a:fillRect/>
            </a:stretch>
          </p:blipFill>
          <p:spPr bwMode="auto">
            <a:xfrm>
              <a:off x="228600" y="3840480"/>
              <a:ext cx="6097713" cy="240792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1524000" y="6019800"/>
              <a:ext cx="2133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Observed Temperature Profiles:</a:t>
            </a:r>
            <a:br>
              <a:rPr lang="en-US" sz="3600" dirty="0" smtClean="0"/>
            </a:br>
            <a:r>
              <a:rPr lang="en-US" sz="2400" dirty="0" smtClean="0"/>
              <a:t>At Release / Maximum (TxDOT: 150°F)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15000" y="1478280"/>
          <a:ext cx="3200400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1457325"/>
                <a:gridCol w="1133475"/>
              </a:tblGrid>
              <a:tr h="27432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Beam 1: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Release: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137° F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Maximum: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139° F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Time: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+17 hrs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Ambient: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75-85° F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9" name="Picture 3" descr="\\Fsel-file.engr.utexas.edu\fsel\Projects\BurstingShearBeams-5831\cghFiles\B2_SouthTempRelease.png"/>
          <p:cNvPicPr>
            <a:picLocks noChangeAspect="1" noChangeArrowheads="1"/>
          </p:cNvPicPr>
          <p:nvPr/>
        </p:nvPicPr>
        <p:blipFill>
          <a:blip r:embed="rId3"/>
          <a:srcRect b="13978"/>
          <a:stretch>
            <a:fillRect/>
          </a:stretch>
        </p:blipFill>
        <p:spPr bwMode="auto">
          <a:xfrm>
            <a:off x="493639" y="3810000"/>
            <a:ext cx="5373761" cy="2438400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15000" y="3886200"/>
          <a:ext cx="3200400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1457325"/>
                <a:gridCol w="1133475"/>
              </a:tblGrid>
              <a:tr h="18795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Beam 2: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Release: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156° F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828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Maximum: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160° F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7780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Time: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+18 hrs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7780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Ambient: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75-85° F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7" name="Content Placeholder 9"/>
          <p:cNvSpPr txBox="1">
            <a:spLocks/>
          </p:cNvSpPr>
          <p:nvPr/>
        </p:nvSpPr>
        <p:spPr>
          <a:xfrm>
            <a:off x="6553200" y="5958840"/>
            <a:ext cx="2438400" cy="7467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of batching = 0 hrs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beams have straight cement mix design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35814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45875" y="4964875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58862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5454022" y="5486400"/>
            <a:ext cx="381000" cy="228600"/>
          </a:xfrm>
          <a:prstGeom prst="triangle">
            <a:avLst>
              <a:gd name="adj" fmla="val 593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28600" y="1437861"/>
            <a:ext cx="6050686" cy="2407920"/>
            <a:chOff x="152400" y="3840480"/>
            <a:chExt cx="6050686" cy="2407920"/>
          </a:xfrm>
        </p:grpSpPr>
        <p:pic>
          <p:nvPicPr>
            <p:cNvPr id="27" name="Picture 26" descr="B1_MaxTempDiff_Skew.png"/>
            <p:cNvPicPr>
              <a:picLocks noChangeAspect="1"/>
            </p:cNvPicPr>
            <p:nvPr/>
          </p:nvPicPr>
          <p:blipFill>
            <a:blip r:embed="rId2"/>
            <a:srcRect b="19242"/>
            <a:stretch>
              <a:fillRect/>
            </a:stretch>
          </p:blipFill>
          <p:spPr>
            <a:xfrm>
              <a:off x="152400" y="3840480"/>
              <a:ext cx="6050686" cy="233172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524000" y="5943600"/>
              <a:ext cx="1981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Observed Temperature Profiles:</a:t>
            </a:r>
            <a:br>
              <a:rPr lang="en-US" dirty="0" smtClean="0"/>
            </a:br>
            <a:r>
              <a:rPr lang="en-US" sz="2200" dirty="0" smtClean="0"/>
              <a:t>Maximum Differential (TxDOT: 35°F)</a:t>
            </a:r>
            <a:endParaRPr lang="en-US" sz="2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15000" y="3886200"/>
          <a:ext cx="3200400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1457325"/>
                <a:gridCol w="1133475"/>
              </a:tblGrid>
              <a:tr h="18795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Solid 45° end block: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Maximum: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144° F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828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Minimum: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89° F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7780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Ambient: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83° F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9972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Differential: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55° F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997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Time: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+10 hrs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715000" y="1473642"/>
          <a:ext cx="3200400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1457325"/>
                <a:gridCol w="1133475"/>
              </a:tblGrid>
              <a:tr h="27432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Skewed 45° end block: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Maximum: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137° F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Minimum: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106° F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Ambient: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73° F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Differential: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31° F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Time: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+25 hrs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1" name="Picture 30" descr="B2_MaxTempDiff_Skew.png"/>
          <p:cNvPicPr>
            <a:picLocks noChangeAspect="1"/>
          </p:cNvPicPr>
          <p:nvPr/>
        </p:nvPicPr>
        <p:blipFill>
          <a:blip r:embed="rId3"/>
          <a:srcRect b="14063"/>
          <a:stretch>
            <a:fillRect/>
          </a:stretch>
        </p:blipFill>
        <p:spPr>
          <a:xfrm>
            <a:off x="457200" y="3810000"/>
            <a:ext cx="5766934" cy="25146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553200" y="5958840"/>
            <a:ext cx="2438400" cy="746760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/>
              <a:t>Time of batching = 0 hrs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Both beams have straight cement mix design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5400" y="58862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69625" y="50005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0" y="35814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5462648" y="5486400"/>
            <a:ext cx="381000" cy="228600"/>
          </a:xfrm>
          <a:prstGeom prst="triangle">
            <a:avLst>
              <a:gd name="adj" fmla="val 593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TxDOT Temperature Limits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457200" y="1981200"/>
          <a:ext cx="8229600" cy="204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600"/>
                <a:gridCol w="1447800"/>
                <a:gridCol w="16002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TxDOT Limits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Beam 1:</a:t>
                      </a:r>
                    </a:p>
                    <a:p>
                      <a:pPr algn="ctr"/>
                      <a:r>
                        <a:rPr lang="en-US" sz="1800" dirty="0" smtClean="0"/>
                        <a:t>Big </a:t>
                      </a:r>
                      <a:r>
                        <a:rPr lang="en-US" sz="1800" dirty="0" err="1" smtClean="0"/>
                        <a:t>Endblock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Beam 2: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Small </a:t>
                      </a:r>
                      <a:r>
                        <a:rPr lang="en-US" sz="1800" dirty="0" err="1" smtClean="0"/>
                        <a:t>Endblock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latin typeface="Arial"/>
                          <a:cs typeface="Arial"/>
                        </a:rPr>
                        <a:t>Δ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150°F max temperature</a:t>
                      </a:r>
                      <a:r>
                        <a:rPr lang="en-US" sz="2000" dirty="0" smtClean="0"/>
                        <a:t> in beams with a straight</a:t>
                      </a:r>
                      <a:r>
                        <a:rPr lang="en-US" sz="2000" baseline="0" dirty="0" smtClean="0"/>
                        <a:t> cement mix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°F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139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°F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°F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35°F temperature differential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within mass concrete (e.g.,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endblock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°F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°F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-24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°F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4964668"/>
            <a:ext cx="1676400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Both over limit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rot="5400000" flipH="1" flipV="1">
            <a:off x="5144294" y="4545568"/>
            <a:ext cx="83740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23180" y="4959597"/>
            <a:ext cx="1143000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Both OK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rot="16200000" flipV="1">
            <a:off x="6673490" y="4538407"/>
            <a:ext cx="837406" cy="497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Load Testing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400800" cy="503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Load Testing</a:t>
            </a:r>
            <a:endParaRPr lang="en-US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400" y="1219200"/>
            <a:ext cx="444920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29400" y="3276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bearing pads under skewed end</a:t>
            </a:r>
            <a:endParaRPr lang="en-US" dirty="0"/>
          </a:p>
        </p:txBody>
      </p:sp>
      <p:sp>
        <p:nvSpPr>
          <p:cNvPr id="6" name="Bent-Up Arrow 5"/>
          <p:cNvSpPr/>
          <p:nvPr/>
        </p:nvSpPr>
        <p:spPr>
          <a:xfrm rot="16200000" flipH="1">
            <a:off x="6553200" y="3200400"/>
            <a:ext cx="457199" cy="1981200"/>
          </a:xfrm>
          <a:prstGeom prst="bentUpArrow">
            <a:avLst>
              <a:gd name="adj1" fmla="val 13837"/>
              <a:gd name="adj2" fmla="val 25000"/>
              <a:gd name="adj3" fmla="val 50000"/>
            </a:avLst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Load Testing</a:t>
            </a:r>
            <a:endParaRPr lang="en-US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617" y="1219200"/>
            <a:ext cx="412476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323229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bearing pad under straight end</a:t>
            </a:r>
            <a:endParaRPr lang="en-US" dirty="0"/>
          </a:p>
        </p:txBody>
      </p:sp>
      <p:sp>
        <p:nvSpPr>
          <p:cNvPr id="7" name="Bent-Up Arrow 6"/>
          <p:cNvSpPr/>
          <p:nvPr/>
        </p:nvSpPr>
        <p:spPr>
          <a:xfrm rot="5400000">
            <a:off x="2209800" y="3156099"/>
            <a:ext cx="457199" cy="1981200"/>
          </a:xfrm>
          <a:prstGeom prst="bentUpArrow">
            <a:avLst>
              <a:gd name="adj1" fmla="val 13837"/>
              <a:gd name="adj2" fmla="val 25000"/>
              <a:gd name="adj3" fmla="val 50000"/>
            </a:avLst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Understand the behavior of the end </a:t>
            </a:r>
            <a:br>
              <a:rPr lang="en-US" dirty="0" smtClean="0"/>
            </a:br>
            <a:r>
              <a:rPr lang="en-US" dirty="0" smtClean="0"/>
              <a:t>regions of U- and box-beams with </a:t>
            </a:r>
            <a:br>
              <a:rPr lang="en-US" dirty="0" smtClean="0"/>
            </a:br>
            <a:r>
              <a:rPr lang="en-US" dirty="0" smtClean="0"/>
              <a:t>skewed ends</a:t>
            </a:r>
          </a:p>
          <a:p>
            <a:pPr lvl="1"/>
            <a:r>
              <a:rPr lang="en-US" dirty="0" smtClean="0"/>
              <a:t>at release</a:t>
            </a:r>
          </a:p>
          <a:p>
            <a:pPr lvl="1"/>
            <a:r>
              <a:rPr lang="en-US" dirty="0" smtClean="0"/>
              <a:t>under shear loads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Simplify the design of the end regions </a:t>
            </a:r>
            <a:br>
              <a:rPr lang="en-US" dirty="0" smtClean="0"/>
            </a:br>
            <a:r>
              <a:rPr lang="en-US" dirty="0" smtClean="0"/>
              <a:t>of these beams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Test the simplified details</a:t>
            </a:r>
          </a:p>
          <a:p>
            <a:pPr lvl="1"/>
            <a:r>
              <a:rPr lang="en-US" dirty="0" smtClean="0"/>
              <a:t>at release </a:t>
            </a:r>
          </a:p>
          <a:p>
            <a:pPr lvl="1"/>
            <a:r>
              <a:rPr lang="en-US" dirty="0" smtClean="0"/>
              <a:t>under shear loads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2649" r="45000" b="4634"/>
          <a:stretch>
            <a:fillRect/>
          </a:stretch>
        </p:blipFill>
        <p:spPr bwMode="auto">
          <a:xfrm>
            <a:off x="5715000" y="3962400"/>
            <a:ext cx="2743200" cy="2667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8065" name="Picture 1" descr="\\Fsel-file.engr.utexas.edu\fsel\Projects\BurstingShearBeams-5831\cghFiles\B0_Forms_FromAbove.jpg"/>
          <p:cNvPicPr>
            <a:picLocks noChangeAspect="1" noChangeArrowheads="1"/>
          </p:cNvPicPr>
          <p:nvPr/>
        </p:nvPicPr>
        <p:blipFill>
          <a:blip r:embed="rId3"/>
          <a:srcRect l="45941"/>
          <a:stretch>
            <a:fillRect/>
          </a:stretch>
        </p:blipFill>
        <p:spPr bwMode="auto">
          <a:xfrm>
            <a:off x="5726996" y="533400"/>
            <a:ext cx="2743200" cy="330671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Load Testing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hydraulic rams, each with 2M lb capacity</a:t>
            </a:r>
            <a:endParaRPr lang="en-US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4513" y="1219200"/>
            <a:ext cx="285497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ent-Up Arrow 6"/>
          <p:cNvSpPr/>
          <p:nvPr/>
        </p:nvSpPr>
        <p:spPr>
          <a:xfrm rot="5400000">
            <a:off x="2209801" y="1371600"/>
            <a:ext cx="609599" cy="1981201"/>
          </a:xfrm>
          <a:prstGeom prst="bentUpArrow">
            <a:avLst>
              <a:gd name="adj1" fmla="val 11125"/>
              <a:gd name="adj2" fmla="val 25000"/>
              <a:gd name="adj3" fmla="val 34496"/>
            </a:avLst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2209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Reaction frame and strong floor, designed for 4M lb applied load</a:t>
            </a:r>
            <a:endParaRPr lang="en-US" dirty="0"/>
          </a:p>
        </p:txBody>
      </p:sp>
      <p:sp>
        <p:nvSpPr>
          <p:cNvPr id="9" name="Bent-Up Arrow 8"/>
          <p:cNvSpPr/>
          <p:nvPr/>
        </p:nvSpPr>
        <p:spPr>
          <a:xfrm rot="5400000" flipH="1" flipV="1">
            <a:off x="6210300" y="1104899"/>
            <a:ext cx="609599" cy="1600201"/>
          </a:xfrm>
          <a:prstGeom prst="bentUpArrow">
            <a:avLst>
              <a:gd name="adj1" fmla="val 11125"/>
              <a:gd name="adj2" fmla="val 25000"/>
              <a:gd name="adj3" fmla="val 34496"/>
            </a:avLst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Load Testing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606136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1371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test regions for shear capacity </a:t>
            </a:r>
            <a:br>
              <a:rPr lang="en-US" dirty="0" smtClean="0"/>
            </a:br>
            <a:r>
              <a:rPr lang="en-US" dirty="0" smtClean="0"/>
              <a:t>(north and south)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191000" y="1371600"/>
            <a:ext cx="457200" cy="381000"/>
          </a:xfrm>
          <a:prstGeom prst="ellipse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77000" y="2514600"/>
            <a:ext cx="457200" cy="381000"/>
          </a:xfrm>
          <a:prstGeom prst="ellipse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80000">
            <a:off x="2148972" y="39972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7380000">
            <a:off x="2108131" y="3329553"/>
            <a:ext cx="176577" cy="762000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40000">
            <a:off x="3527556" y="495113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-3420000">
            <a:off x="4922649" y="5243854"/>
            <a:ext cx="176577" cy="762000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" descr="\\Fsel-file.engr.utexas.edu\fsel\Projects\BurstingShearBeams-5831\cghFiles\B2_TestZon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0956" y="4572000"/>
            <a:ext cx="4572000" cy="1329174"/>
          </a:xfrm>
          <a:prstGeom prst="rect">
            <a:avLst/>
          </a:prstGeom>
          <a:noFill/>
        </p:spPr>
      </p:pic>
      <p:pic>
        <p:nvPicPr>
          <p:cNvPr id="117762" name="Picture 2" descr="\\Fsel-file.engr.utexas.edu\fsel\Projects\BurstingShearBeams-5831\cghFiles\B0_TestZon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0956" y="1363459"/>
            <a:ext cx="4572000" cy="1227341"/>
          </a:xfrm>
          <a:prstGeom prst="rect">
            <a:avLst/>
          </a:prstGeom>
          <a:noFill/>
        </p:spPr>
      </p:pic>
      <p:pic>
        <p:nvPicPr>
          <p:cNvPr id="117763" name="Picture 3" descr="\\Fsel-file.engr.utexas.edu\fsel\Projects\BurstingShearBeams-5831\cghFiles\B1_TestZon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0956" y="2766400"/>
            <a:ext cx="4572000" cy="13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Load Testing: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Beam 0</a:t>
            </a:r>
          </a:p>
          <a:p>
            <a:pPr lvl="1"/>
            <a:r>
              <a:rPr lang="en-US" dirty="0" smtClean="0"/>
              <a:t>Two square ends, </a:t>
            </a:r>
            <a:br>
              <a:rPr lang="en-US" dirty="0" smtClean="0"/>
            </a:br>
            <a:r>
              <a:rPr lang="en-US" dirty="0" smtClean="0"/>
              <a:t>s = 8 in., 18 in.</a:t>
            </a:r>
          </a:p>
          <a:p>
            <a:pPr lvl="1"/>
            <a:r>
              <a:rPr lang="en-US" dirty="0" smtClean="0"/>
              <a:t>Single test</a:t>
            </a:r>
          </a:p>
          <a:p>
            <a:pPr>
              <a:buNone/>
            </a:pPr>
            <a:r>
              <a:rPr lang="en-US" dirty="0" smtClean="0"/>
              <a:t>Beam 1</a:t>
            </a:r>
          </a:p>
          <a:p>
            <a:pPr lvl="1"/>
            <a:r>
              <a:rPr lang="en-US" dirty="0" smtClean="0"/>
              <a:t>One square end, </a:t>
            </a:r>
            <a:br>
              <a:rPr lang="en-US" dirty="0" smtClean="0"/>
            </a:br>
            <a:r>
              <a:rPr lang="en-US" dirty="0" smtClean="0"/>
              <a:t>one end skewed at 45°,</a:t>
            </a:r>
            <a:br>
              <a:rPr lang="en-US" dirty="0" smtClean="0"/>
            </a:br>
            <a:r>
              <a:rPr lang="en-US" dirty="0" smtClean="0"/>
              <a:t>internal void skewed</a:t>
            </a:r>
          </a:p>
          <a:p>
            <a:pPr lvl="1"/>
            <a:r>
              <a:rPr lang="en-US" dirty="0" smtClean="0"/>
              <a:t>Two tests</a:t>
            </a:r>
          </a:p>
          <a:p>
            <a:pPr>
              <a:buNone/>
            </a:pPr>
            <a:r>
              <a:rPr lang="en-US" dirty="0" smtClean="0"/>
              <a:t>Beam 2</a:t>
            </a:r>
          </a:p>
          <a:p>
            <a:pPr lvl="1"/>
            <a:r>
              <a:rPr lang="en-US" dirty="0" smtClean="0"/>
              <a:t>One square end, </a:t>
            </a:r>
            <a:br>
              <a:rPr lang="en-US" dirty="0" smtClean="0"/>
            </a:br>
            <a:r>
              <a:rPr lang="en-US" dirty="0" smtClean="0"/>
              <a:t>one end skewed at 45°,</a:t>
            </a:r>
            <a:br>
              <a:rPr lang="en-US" dirty="0" smtClean="0"/>
            </a:br>
            <a:r>
              <a:rPr lang="en-US" dirty="0" smtClean="0"/>
              <a:t>internal void square,</a:t>
            </a:r>
            <a:br>
              <a:rPr lang="en-US" dirty="0" smtClean="0"/>
            </a:br>
            <a:r>
              <a:rPr lang="en-US" dirty="0" smtClean="0"/>
              <a:t>square end built with </a:t>
            </a:r>
            <a:br>
              <a:rPr lang="en-US" dirty="0" smtClean="0"/>
            </a:br>
            <a:r>
              <a:rPr lang="en-US" dirty="0" smtClean="0"/>
              <a:t>welded wire mesh</a:t>
            </a:r>
          </a:p>
          <a:p>
            <a:pPr lvl="1"/>
            <a:r>
              <a:rPr lang="en-US" dirty="0" smtClean="0"/>
              <a:t>Single test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5080" y="1295400"/>
            <a:ext cx="2331720" cy="13258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24156" y="1183575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 0S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50181" y="2750125"/>
            <a:ext cx="2286000" cy="13359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95507" y="395745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 1S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04706" y="2750125"/>
            <a:ext cx="2084832" cy="13359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61956" y="395745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 1N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05974" y="4495800"/>
            <a:ext cx="2084832" cy="13441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61956" y="4383975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 2N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Load Testing: Data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4340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Internal instrumentation:</a:t>
            </a:r>
          </a:p>
          <a:p>
            <a:pPr lvl="1"/>
            <a:r>
              <a:rPr lang="en-US" dirty="0" smtClean="0"/>
              <a:t>All strain gauges on reinforcing bars and strands were monitored during shear load testing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External instrumentation:</a:t>
            </a:r>
          </a:p>
          <a:p>
            <a:pPr lvl="1"/>
            <a:r>
              <a:rPr lang="en-US" dirty="0" smtClean="0"/>
              <a:t>Deflection</a:t>
            </a:r>
          </a:p>
          <a:p>
            <a:pPr lvl="1"/>
            <a:r>
              <a:rPr lang="en-US" dirty="0" smtClean="0"/>
              <a:t>Applied load</a:t>
            </a:r>
          </a:p>
          <a:p>
            <a:pPr lvl="1"/>
            <a:r>
              <a:rPr lang="en-US" dirty="0" smtClean="0"/>
              <a:t>Reaction forces</a:t>
            </a:r>
          </a:p>
          <a:p>
            <a:pPr lvl="1"/>
            <a:r>
              <a:rPr lang="en-US" dirty="0" smtClean="0"/>
              <a:t>Shear deformation</a:t>
            </a:r>
          </a:p>
          <a:p>
            <a:pPr lvl="1"/>
            <a:r>
              <a:rPr lang="en-US" dirty="0" smtClean="0"/>
              <a:t>Strand slip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029200" y="1219200"/>
            <a:ext cx="3505200" cy="2743200"/>
            <a:chOff x="5029200" y="1219200"/>
            <a:chExt cx="3505200" cy="274320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5259719" y="1295400"/>
              <a:ext cx="3046081" cy="2286000"/>
              <a:chOff x="916704" y="990600"/>
              <a:chExt cx="7310593" cy="5486400"/>
            </a:xfrm>
          </p:grpSpPr>
          <p:pic>
            <p:nvPicPr>
              <p:cNvPr id="6" name="Picture 2" descr="\\Fsel-file.engr.utexas.edu\fsel\Projects\BurstingShearBeams-5831\cghFiles\ShearDef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16704" y="990600"/>
                <a:ext cx="7310593" cy="5486400"/>
              </a:xfrm>
              <a:prstGeom prst="rect">
                <a:avLst/>
              </a:prstGeom>
              <a:noFill/>
            </p:spPr>
          </p:pic>
          <p:cxnSp>
            <p:nvCxnSpPr>
              <p:cNvPr id="7" name="Straight Connector 6"/>
              <p:cNvCxnSpPr/>
              <p:nvPr/>
            </p:nvCxnSpPr>
            <p:spPr>
              <a:xfrm>
                <a:off x="2438400" y="1905000"/>
                <a:ext cx="3886200" cy="158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6200000" flipH="1">
                <a:off x="1104900" y="3695700"/>
                <a:ext cx="3048000" cy="38100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 flipV="1">
                <a:off x="3124200" y="2667000"/>
                <a:ext cx="3276600" cy="281940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5257800" y="3654623"/>
              <a:ext cx="304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Shear Deformation</a:t>
              </a:r>
              <a:endParaRPr lang="en-US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1219200"/>
              <a:ext cx="3505200" cy="27432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29200" y="4114800"/>
            <a:ext cx="3505200" cy="2057400"/>
            <a:chOff x="5029200" y="4038600"/>
            <a:chExt cx="3505200" cy="2057400"/>
          </a:xfrm>
        </p:grpSpPr>
        <p:grpSp>
          <p:nvGrpSpPr>
            <p:cNvPr id="10" name="Group 9"/>
            <p:cNvGrpSpPr/>
            <p:nvPr/>
          </p:nvGrpSpPr>
          <p:grpSpPr>
            <a:xfrm>
              <a:off x="5131527" y="4111823"/>
              <a:ext cx="3326673" cy="1651831"/>
              <a:chOff x="5094767" y="4049233"/>
              <a:chExt cx="3326673" cy="1651831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94767" y="4049233"/>
                <a:ext cx="3326673" cy="1463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Oval 11"/>
              <p:cNvSpPr/>
              <p:nvPr/>
            </p:nvSpPr>
            <p:spPr>
              <a:xfrm>
                <a:off x="5939624" y="5334000"/>
                <a:ext cx="27432" cy="27432"/>
              </a:xfrm>
              <a:prstGeom prst="ellipse">
                <a:avLst/>
              </a:prstGeom>
              <a:solidFill>
                <a:srgbClr val="4CBB17"/>
              </a:solidFill>
              <a:ln>
                <a:solidFill>
                  <a:srgbClr val="4CB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rot="10800000" flipH="1">
                <a:off x="5646116" y="5355945"/>
                <a:ext cx="228600" cy="1588"/>
              </a:xfrm>
              <a:prstGeom prst="straightConnector1">
                <a:avLst/>
              </a:prstGeom>
              <a:ln w="19050">
                <a:solidFill>
                  <a:srgbClr val="4CBB17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6156696" y="5382768"/>
                <a:ext cx="27432" cy="274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224944" y="5382768"/>
                <a:ext cx="27432" cy="27432"/>
              </a:xfrm>
              <a:prstGeom prst="ellipse">
                <a:avLst/>
              </a:prstGeom>
              <a:solidFill>
                <a:srgbClr val="800080"/>
              </a:solidFill>
              <a:ln>
                <a:solidFill>
                  <a:srgbClr val="8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365416" y="5282712"/>
                <a:ext cx="27432" cy="27432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279816" y="5274999"/>
                <a:ext cx="27432" cy="2743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4200000" flipH="1">
                <a:off x="6195455" y="5578655"/>
                <a:ext cx="228600" cy="1588"/>
              </a:xfrm>
              <a:prstGeom prst="straightConnector1">
                <a:avLst/>
              </a:prstGeom>
              <a:ln w="19050">
                <a:solidFill>
                  <a:srgbClr val="80008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6600000" flipH="1">
                <a:off x="6003860" y="5585970"/>
                <a:ext cx="2286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16200000" flipH="1">
                <a:off x="6265349" y="5106132"/>
                <a:ext cx="228600" cy="1588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16200000" flipH="1">
                <a:off x="7176699" y="5106131"/>
                <a:ext cx="228600" cy="1588"/>
              </a:xfrm>
              <a:prstGeom prst="straightConnector1">
                <a:avLst/>
              </a:prstGeom>
              <a:ln w="19050">
                <a:solidFill>
                  <a:srgbClr val="F7964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6388398" y="41910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itchFamily="34" charset="0"/>
                  </a:rPr>
                  <a:t>South (skewed)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257800" y="5788223"/>
              <a:ext cx="304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Location of strands monitored for slip</a:t>
              </a:r>
              <a:endParaRPr lang="en-US" sz="1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29200" y="4038600"/>
              <a:ext cx="3505200" cy="20574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2438400" y="5562600"/>
            <a:ext cx="2362200" cy="1588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352800" y="3810000"/>
            <a:ext cx="1524000" cy="1371600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Load Testing: Calculations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quarter" idx="1"/>
          </p:nvPr>
        </p:nvGraphicFramePr>
        <p:xfrm>
          <a:off x="457200" y="3657600"/>
          <a:ext cx="822960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/>
                <a:gridCol w="228600"/>
                <a:gridCol w="4114800"/>
              </a:tblGrid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ACI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Simple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Detailed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AASHTO LRFD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General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Simplified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Segmental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38200" y="2438400"/>
            <a:ext cx="7467600" cy="1636931"/>
            <a:chOff x="838200" y="2438400"/>
            <a:chExt cx="7467600" cy="1636931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3062492" y="2438400"/>
            <a:ext cx="3019017" cy="914400"/>
          </p:xfrm>
          <a:graphic>
            <a:graphicData uri="http://schemas.openxmlformats.org/presentationml/2006/ole">
              <p:oleObj spid="_x0000_s55298" name="Equation" r:id="rId3" imgW="723600" imgH="228600" progId="Equation.3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838200" y="3541931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shear strength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5200" y="34290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contribution from concrete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34290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contribution from stirrups</a:t>
              </a:r>
              <a:endParaRPr lang="en-US" dirty="0"/>
            </a:p>
          </p:txBody>
        </p:sp>
        <p:graphicFrame>
          <p:nvGraphicFramePr>
            <p:cNvPr id="54281" name="Object 2"/>
            <p:cNvGraphicFramePr>
              <a:graphicFrameLocks noChangeAspect="1"/>
            </p:cNvGraphicFramePr>
            <p:nvPr/>
          </p:nvGraphicFramePr>
          <p:xfrm>
            <a:off x="5486400" y="3465731"/>
            <a:ext cx="582612" cy="558800"/>
          </p:xfrm>
          <a:graphic>
            <a:graphicData uri="http://schemas.openxmlformats.org/presentationml/2006/ole">
              <p:oleObj spid="_x0000_s55299" name="Equation" r:id="rId4" imgW="139680" imgH="139680" progId="Equation.3">
                <p:embed/>
              </p:oleObj>
            </a:graphicData>
          </a:graphic>
        </p:graphicFrame>
        <p:graphicFrame>
          <p:nvGraphicFramePr>
            <p:cNvPr id="54282" name="Object 2"/>
            <p:cNvGraphicFramePr>
              <a:graphicFrameLocks noChangeAspect="1"/>
            </p:cNvGraphicFramePr>
            <p:nvPr/>
          </p:nvGraphicFramePr>
          <p:xfrm>
            <a:off x="3048000" y="3541931"/>
            <a:ext cx="530225" cy="406400"/>
          </p:xfrm>
          <a:graphic>
            <a:graphicData uri="http://schemas.openxmlformats.org/presentationml/2006/ole">
              <p:oleObj spid="_x0000_s55300" name="Equation" r:id="rId5" imgW="126720" imgH="101520" progId="Equation.3">
                <p:embed/>
              </p:oleObj>
            </a:graphicData>
          </a:graphic>
        </p:graphicFrame>
      </p:grpSp>
      <p:sp>
        <p:nvSpPr>
          <p:cNvPr id="14" name="Content Placeholder 9"/>
          <p:cNvSpPr txBox="1">
            <a:spLocks/>
          </p:cNvSpPr>
          <p:nvPr/>
        </p:nvSpPr>
        <p:spPr>
          <a:xfrm>
            <a:off x="533400" y="3733800"/>
            <a:ext cx="8229600" cy="2423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343400" y="4664208"/>
            <a:ext cx="243840" cy="762000"/>
            <a:chOff x="4343400" y="5188744"/>
            <a:chExt cx="243840" cy="762000"/>
          </a:xfrm>
        </p:grpSpPr>
        <p:cxnSp>
          <p:nvCxnSpPr>
            <p:cNvPr id="18" name="Straight Connector 17"/>
            <p:cNvCxnSpPr/>
            <p:nvPr/>
          </p:nvCxnSpPr>
          <p:spPr>
            <a:xfrm rot="5400000">
              <a:off x="4114800" y="5568950"/>
              <a:ext cx="762000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43400" y="5568950"/>
              <a:ext cx="228600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95457" y="5942012"/>
              <a:ext cx="91440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95800" y="5194300"/>
              <a:ext cx="91440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343400" y="3858733"/>
            <a:ext cx="243840" cy="381794"/>
            <a:chOff x="4343400" y="4457700"/>
            <a:chExt cx="243840" cy="381794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4308348" y="4644358"/>
              <a:ext cx="374904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343400" y="4645818"/>
              <a:ext cx="146304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495457" y="4837906"/>
              <a:ext cx="91440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95800" y="4463256"/>
              <a:ext cx="91440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-0.14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Load Testing: Calculations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09599" y="1305560"/>
          <a:ext cx="8077200" cy="494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1"/>
                <a:gridCol w="1219200"/>
                <a:gridCol w="3886200"/>
                <a:gridCol w="25145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concrete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steel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ACI</a:t>
                      </a:r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(45° truss model)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Detailed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AASHTO LRFD</a:t>
                      </a:r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Simplified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Segmental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439967" y="1772447"/>
          <a:ext cx="2817833" cy="731520"/>
        </p:xfrm>
        <a:graphic>
          <a:graphicData uri="http://schemas.openxmlformats.org/presentationml/2006/ole">
            <p:oleObj spid="_x0000_s56323" name="Equation" r:id="rId3" imgW="1854000" imgH="482400" progId="Equation.3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2438400" y="2820988"/>
          <a:ext cx="2743200" cy="455612"/>
        </p:xfrm>
        <a:graphic>
          <a:graphicData uri="http://schemas.openxmlformats.org/presentationml/2006/ole">
            <p:oleObj spid="_x0000_s56324" name="Equation" r:id="rId4" imgW="1765080" imgH="291960" progId="Equation.3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2438400" y="3698875"/>
          <a:ext cx="1581150" cy="492125"/>
        </p:xfrm>
        <a:graphic>
          <a:graphicData uri="http://schemas.openxmlformats.org/presentationml/2006/ole">
            <p:oleObj spid="_x0000_s56325" name="Equation" r:id="rId5" imgW="939600" imgH="291960" progId="Equation.3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2436813" y="4572000"/>
          <a:ext cx="3125787" cy="533400"/>
        </p:xfrm>
        <a:graphic>
          <a:graphicData uri="http://schemas.openxmlformats.org/presentationml/2006/ole">
            <p:oleObj spid="_x0000_s56326" name="Equation" r:id="rId6" imgW="1714320" imgH="291960" progId="Equation.3">
              <p:embed/>
            </p:oleObj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2438400" y="5518299"/>
          <a:ext cx="1828800" cy="526191"/>
        </p:xfrm>
        <a:graphic>
          <a:graphicData uri="http://schemas.openxmlformats.org/presentationml/2006/ole">
            <p:oleObj spid="_x0000_s56327" name="Equation" r:id="rId7" imgW="1015920" imgH="291960" progId="Equation.3">
              <p:embed/>
            </p:oleObj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/>
        </p:nvGraphicFramePr>
        <p:xfrm>
          <a:off x="6324600" y="2103120"/>
          <a:ext cx="2270300" cy="640080"/>
        </p:xfrm>
        <a:graphic>
          <a:graphicData uri="http://schemas.openxmlformats.org/presentationml/2006/ole">
            <p:oleObj spid="_x0000_s56328" name="Equation" r:id="rId8" imgW="1485720" imgH="419040" progId="Equation.3">
              <p:embed/>
            </p:oleObj>
          </a:graphicData>
        </a:graphic>
      </p:graphicFrame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6324600" y="4059866"/>
          <a:ext cx="1809750" cy="694944"/>
        </p:xfrm>
        <a:graphic>
          <a:graphicData uri="http://schemas.openxmlformats.org/presentationml/2006/ole">
            <p:oleObj spid="_x0000_s56329" name="Equation" r:id="rId9" imgW="1091880" imgH="419040" progId="Equation.3">
              <p:embed/>
            </p:oleObj>
          </a:graphicData>
        </a:graphic>
      </p:graphicFrame>
      <p:graphicFrame>
        <p:nvGraphicFramePr>
          <p:cNvPr id="56334" name="Object 14"/>
          <p:cNvGraphicFramePr>
            <a:graphicFrameLocks noChangeAspect="1"/>
          </p:cNvGraphicFramePr>
          <p:nvPr/>
        </p:nvGraphicFramePr>
        <p:xfrm>
          <a:off x="6340475" y="5466871"/>
          <a:ext cx="2270125" cy="639762"/>
        </p:xfrm>
        <a:graphic>
          <a:graphicData uri="http://schemas.openxmlformats.org/presentationml/2006/ole">
            <p:oleObj spid="_x0000_s56334" name="Equation" r:id="rId10" imgW="1485720" imgH="419040" progId="Equation.3">
              <p:embed/>
            </p:oleObj>
          </a:graphicData>
        </a:graphic>
      </p:graphicFrame>
      <p:sp>
        <p:nvSpPr>
          <p:cNvPr id="13" name="Bent-Up Arrow 12"/>
          <p:cNvSpPr/>
          <p:nvPr/>
        </p:nvSpPr>
        <p:spPr>
          <a:xfrm flipH="1">
            <a:off x="3568998" y="6193466"/>
            <a:ext cx="304800" cy="35973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0" y="6356499"/>
            <a:ext cx="29718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</a:t>
            </a:r>
            <a:r>
              <a:rPr lang="en-US" i="1" dirty="0" err="1" smtClean="0">
                <a:solidFill>
                  <a:schemeClr val="tx1"/>
                </a:solidFill>
              </a:rPr>
              <a:t>f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c</a:t>
            </a:r>
            <a:r>
              <a:rPr lang="en-US" i="1" dirty="0" smtClean="0">
                <a:solidFill>
                  <a:schemeClr val="tx1"/>
                </a:solidFill>
              </a:rPr>
              <a:t>'</a:t>
            </a:r>
            <a:r>
              <a:rPr lang="en-US" dirty="0" smtClean="0">
                <a:solidFill>
                  <a:schemeClr val="tx1"/>
                </a:solidFill>
              </a:rPr>
              <a:t> values in psi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Load Testing: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5720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Given:</a:t>
            </a:r>
          </a:p>
          <a:p>
            <a:pPr lvl="1"/>
            <a:r>
              <a:rPr lang="en-US" dirty="0" smtClean="0"/>
              <a:t>Concrete compressive strength</a:t>
            </a:r>
          </a:p>
          <a:p>
            <a:pPr lvl="1"/>
            <a:r>
              <a:rPr lang="en-US" dirty="0" smtClean="0"/>
              <a:t>Rebar yield strength</a:t>
            </a:r>
          </a:p>
          <a:p>
            <a:pPr lvl="1"/>
            <a:r>
              <a:rPr lang="en-US" dirty="0" smtClean="0"/>
              <a:t>Spacing and area of shear </a:t>
            </a:r>
            <a:br>
              <a:rPr lang="en-US" dirty="0" smtClean="0"/>
            </a:br>
            <a:r>
              <a:rPr lang="en-US" dirty="0" smtClean="0"/>
              <a:t>reinforcing bars</a:t>
            </a:r>
          </a:p>
          <a:p>
            <a:pPr lvl="1"/>
            <a:r>
              <a:rPr lang="en-US" dirty="0" smtClean="0"/>
              <a:t>Prestressing force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Measured during testing:</a:t>
            </a:r>
          </a:p>
          <a:p>
            <a:pPr lvl="1"/>
            <a:r>
              <a:rPr lang="en-US" dirty="0" smtClean="0"/>
              <a:t>Shear load on section at failure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Calculate	  , compare to 1.0</a:t>
            </a:r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15000" y="1524000"/>
            <a:ext cx="1981200" cy="1981200"/>
            <a:chOff x="3581400" y="4082901"/>
            <a:chExt cx="1981200" cy="1981200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4200525" y="4572000"/>
            <a:ext cx="741363" cy="914400"/>
          </p:xfrm>
          <a:graphic>
            <a:graphicData uri="http://schemas.openxmlformats.org/presentationml/2006/ole">
              <p:oleObj spid="_x0000_s57346" name="Equation" r:id="rId3" imgW="177480" imgH="228600" progId="Equation.3">
                <p:embed/>
              </p:oleObj>
            </a:graphicData>
          </a:graphic>
        </p:graphicFrame>
        <p:sp>
          <p:nvSpPr>
            <p:cNvPr id="6" name="Explosion 1 5"/>
            <p:cNvSpPr/>
            <p:nvPr/>
          </p:nvSpPr>
          <p:spPr>
            <a:xfrm>
              <a:off x="3581400" y="4082901"/>
              <a:ext cx="1981200" cy="1981200"/>
            </a:xfrm>
            <a:prstGeom prst="irregularSeal1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1200" y="3473301"/>
            <a:ext cx="1981200" cy="1981200"/>
            <a:chOff x="3581400" y="4082901"/>
            <a:chExt cx="1981200" cy="1981200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4041775" y="4571851"/>
            <a:ext cx="1058863" cy="914400"/>
          </p:xfrm>
          <a:graphic>
            <a:graphicData uri="http://schemas.openxmlformats.org/presentationml/2006/ole">
              <p:oleObj spid="_x0000_s57347" name="Equation" r:id="rId4" imgW="253800" imgH="228600" progId="Equation.3">
                <p:embed/>
              </p:oleObj>
            </a:graphicData>
          </a:graphic>
        </p:graphicFrame>
        <p:sp>
          <p:nvSpPr>
            <p:cNvPr id="10" name="Explosion 1 9"/>
            <p:cNvSpPr/>
            <p:nvPr/>
          </p:nvSpPr>
          <p:spPr>
            <a:xfrm>
              <a:off x="3581400" y="4082901"/>
              <a:ext cx="1981200" cy="1981200"/>
            </a:xfrm>
            <a:prstGeom prst="irregularSeal1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6800" y="1295400"/>
            <a:ext cx="838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  <a:endParaRPr lang="en-US" sz="13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953000" y="4387701"/>
            <a:ext cx="609600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917402" y="4953000"/>
          <a:ext cx="644525" cy="914400"/>
        </p:xfrm>
        <a:graphic>
          <a:graphicData uri="http://schemas.openxmlformats.org/presentationml/2006/ole">
            <p:oleObj spid="_x0000_s57348" name="Equation" r:id="rId5" imgW="2919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 noGrp="1"/>
          </p:cNvGraphicFramePr>
          <p:nvPr/>
        </p:nvGraphicFramePr>
        <p:xfrm>
          <a:off x="457200" y="1600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Capacity</a:t>
            </a:r>
            <a:endParaRPr lang="en-US" dirty="0"/>
          </a:p>
        </p:txBody>
      </p:sp>
      <p:pic>
        <p:nvPicPr>
          <p:cNvPr id="1026" name="Picture 2" descr="C:\Documents and Settings\Catherine\Desktop\TxDOT\CapacityKe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8700" y="76200"/>
            <a:ext cx="1689100" cy="1609725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924339" y="6091050"/>
            <a:ext cx="25146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0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473447" y="6091050"/>
            <a:ext cx="25146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1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019800" y="6091050"/>
            <a:ext cx="25146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2</a:t>
            </a:r>
            <a:endParaRPr lang="en-US" sz="1600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1479935" y="3731482"/>
            <a:ext cx="3959352" cy="1588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020145" y="3731483"/>
            <a:ext cx="3959352" cy="1588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14400" y="4125433"/>
            <a:ext cx="7620000" cy="158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137" name="Picture 1" descr="\\Fsel-file.engr.utexas.edu\fsel\Projects\BurstingShearBeams-5831\cghFiles\B2_TestZon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784499"/>
            <a:ext cx="2487168" cy="723070"/>
          </a:xfrm>
          <a:prstGeom prst="rect">
            <a:avLst/>
          </a:prstGeom>
          <a:noFill/>
        </p:spPr>
      </p:pic>
      <p:pic>
        <p:nvPicPr>
          <p:cNvPr id="91138" name="Picture 2" descr="\\Fsel-file.engr.utexas.edu\fsel\Projects\BurstingShearBeams-5831\cghFiles\B0_TestZon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666" y="1775634"/>
            <a:ext cx="2487168" cy="667674"/>
          </a:xfrm>
          <a:prstGeom prst="rect">
            <a:avLst/>
          </a:prstGeom>
          <a:noFill/>
        </p:spPr>
      </p:pic>
      <p:pic>
        <p:nvPicPr>
          <p:cNvPr id="91139" name="Picture 3" descr="\\Fsel-file.engr.utexas.edu\fsel\Projects\BurstingShearBeams-5831\cghFiles\B1_TestZon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3934" y="1784500"/>
            <a:ext cx="2487168" cy="733529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935666" y="1763233"/>
            <a:ext cx="1243584" cy="4306824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15965" y="1763233"/>
            <a:ext cx="1325880" cy="4306824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88534" y="1752600"/>
            <a:ext cx="5029200" cy="4306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Project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67818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Construction and testing of Beam 3</a:t>
            </a:r>
          </a:p>
          <a:p>
            <a:pPr lvl="1"/>
            <a:r>
              <a:rPr lang="en-US" dirty="0" smtClean="0"/>
              <a:t>All rebar design</a:t>
            </a:r>
          </a:p>
          <a:p>
            <a:pPr lvl="1"/>
            <a:r>
              <a:rPr lang="en-US" dirty="0" smtClean="0"/>
              <a:t>Parallel 20° skewed ends, one large end block, one small</a:t>
            </a:r>
          </a:p>
          <a:p>
            <a:pPr lvl="1"/>
            <a:r>
              <a:rPr lang="en-US" dirty="0" smtClean="0"/>
              <a:t>Concrete mix to include 25% fly ash replacement</a:t>
            </a:r>
          </a:p>
          <a:p>
            <a:r>
              <a:rPr lang="en-US" dirty="0" smtClean="0"/>
              <a:t>Design, construction, and testing of Beam 4</a:t>
            </a:r>
          </a:p>
          <a:p>
            <a:r>
              <a:rPr lang="en-US" dirty="0" smtClean="0"/>
              <a:t>Box beam construction and testing</a:t>
            </a:r>
          </a:p>
          <a:p>
            <a:pPr>
              <a:buNone/>
            </a:pPr>
            <a:r>
              <a:rPr lang="en-US" dirty="0" smtClean="0"/>
              <a:t>		… Alejandro?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84840" y="3025760"/>
            <a:ext cx="5029200" cy="141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4" name="Picture 2" descr="C:\Documents and Settings\Catherine\Desktop\TxDOT\B3_Reba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997" y="3962400"/>
            <a:ext cx="2426403" cy="2286000"/>
          </a:xfrm>
          <a:prstGeom prst="rect">
            <a:avLst/>
          </a:prstGeom>
          <a:noFill/>
        </p:spPr>
      </p:pic>
      <p:pic>
        <p:nvPicPr>
          <p:cNvPr id="120835" name="Picture 3" descr="C:\Documents and Settings\Catherine\Desktop\TxDOT\B3_Reba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962400"/>
            <a:ext cx="3232124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  <p:pic>
        <p:nvPicPr>
          <p:cNvPr id="4" name="Picture 2" descr="\\Fsel-file.engr.utexas.edu\fsel\Projects\BurstingShearBeams-5831\Photos\2008-09-17&amp;18 Beam Cut and Remove\IMG_4674.jpg"/>
          <p:cNvPicPr>
            <a:picLocks noChangeAspect="1" noChangeArrowheads="1"/>
          </p:cNvPicPr>
          <p:nvPr/>
        </p:nvPicPr>
        <p:blipFill>
          <a:blip r:embed="rId2" cstate="print"/>
          <a:srcRect l="4630" t="9884" r="2778" b="4938"/>
          <a:stretch>
            <a:fillRect/>
          </a:stretch>
        </p:blipFill>
        <p:spPr bwMode="auto">
          <a:xfrm>
            <a:off x="914400" y="1219200"/>
            <a:ext cx="7315200" cy="5047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8610600" y="3906078"/>
            <a:ext cx="3048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8610600" y="3468756"/>
            <a:ext cx="304800" cy="3048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5400000" flipH="1" flipV="1">
            <a:off x="1725963" y="3092926"/>
            <a:ext cx="2377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"/>
          </p:nvPr>
        </p:nvSpPr>
        <p:spPr>
          <a:xfrm>
            <a:off x="457200" y="4495800"/>
            <a:ext cx="8229600" cy="1752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To summarize: </a:t>
            </a:r>
          </a:p>
          <a:p>
            <a:pPr lvl="1"/>
            <a:r>
              <a:rPr lang="en-US" dirty="0" smtClean="0"/>
              <a:t>We have constructed two beams (Beams 1 and 2) and are working on a third (Beam 3)</a:t>
            </a:r>
          </a:p>
          <a:p>
            <a:pPr lvl="1"/>
            <a:r>
              <a:rPr lang="en-US" dirty="0" smtClean="0"/>
              <a:t>We have tested Beams 0, 1, and 2 (Beam 0 fabricated at Bexar)</a:t>
            </a:r>
          </a:p>
          <a:p>
            <a:pPr lvl="1"/>
            <a:r>
              <a:rPr lang="en-US" dirty="0" smtClean="0"/>
              <a:t>We intend to have at least four beams constructed and tested by the end of the summer</a:t>
            </a:r>
          </a:p>
          <a:p>
            <a:pPr lvl="1"/>
            <a:r>
              <a:rPr lang="en-US" dirty="0" smtClean="0"/>
              <a:t>Alejandro will be discussing more on box beams a bit later today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43434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6670613" y="3093720"/>
            <a:ext cx="2377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5847390" y="3092926"/>
            <a:ext cx="2377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5019129" y="3092926"/>
            <a:ext cx="2377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202396" y="3092926"/>
            <a:ext cx="2377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374135" y="3092926"/>
            <a:ext cx="2377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2544285" y="3092927"/>
            <a:ext cx="2377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919169" y="3092926"/>
            <a:ext cx="2377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05885" y="3092926"/>
            <a:ext cx="2377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1570038"/>
            <a:ext cx="82296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October</a:t>
            </a:r>
            <a:endParaRPr lang="en-US" sz="1100" dirty="0"/>
          </a:p>
        </p:txBody>
      </p:sp>
      <p:sp>
        <p:nvSpPr>
          <p:cNvPr id="16" name="Rectangle 15"/>
          <p:cNvSpPr/>
          <p:nvPr/>
        </p:nvSpPr>
        <p:spPr>
          <a:xfrm>
            <a:off x="1285461" y="1570038"/>
            <a:ext cx="82296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November</a:t>
            </a:r>
            <a:endParaRPr lang="en-US" sz="1100" dirty="0"/>
          </a:p>
        </p:txBody>
      </p:sp>
      <p:sp>
        <p:nvSpPr>
          <p:cNvPr id="17" name="Rectangle 16"/>
          <p:cNvSpPr/>
          <p:nvPr/>
        </p:nvSpPr>
        <p:spPr>
          <a:xfrm>
            <a:off x="2103783" y="1570038"/>
            <a:ext cx="82296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December</a:t>
            </a:r>
            <a:endParaRPr lang="en-US" sz="1100" dirty="0"/>
          </a:p>
        </p:txBody>
      </p:sp>
      <p:sp>
        <p:nvSpPr>
          <p:cNvPr id="18" name="Rectangle 17"/>
          <p:cNvSpPr/>
          <p:nvPr/>
        </p:nvSpPr>
        <p:spPr>
          <a:xfrm>
            <a:off x="2910840" y="1570038"/>
            <a:ext cx="82296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January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3739101" y="1570038"/>
            <a:ext cx="82296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February</a:t>
            </a:r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4562061" y="1570038"/>
            <a:ext cx="82296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March</a:t>
            </a:r>
            <a:endParaRPr lang="en-US" sz="1100" dirty="0"/>
          </a:p>
        </p:txBody>
      </p:sp>
      <p:sp>
        <p:nvSpPr>
          <p:cNvPr id="21" name="Rectangle 20"/>
          <p:cNvSpPr/>
          <p:nvPr/>
        </p:nvSpPr>
        <p:spPr>
          <a:xfrm>
            <a:off x="5390322" y="1570038"/>
            <a:ext cx="82296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April</a:t>
            </a:r>
            <a:endParaRPr lang="en-US" sz="1100" dirty="0"/>
          </a:p>
        </p:txBody>
      </p:sp>
      <p:sp>
        <p:nvSpPr>
          <p:cNvPr id="22" name="Rectangle 21"/>
          <p:cNvSpPr/>
          <p:nvPr/>
        </p:nvSpPr>
        <p:spPr>
          <a:xfrm>
            <a:off x="6213945" y="1570038"/>
            <a:ext cx="82296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May</a:t>
            </a:r>
            <a:endParaRPr lang="en-US" sz="1100" dirty="0"/>
          </a:p>
        </p:txBody>
      </p:sp>
      <p:sp>
        <p:nvSpPr>
          <p:cNvPr id="23" name="Rectangle 22"/>
          <p:cNvSpPr/>
          <p:nvPr/>
        </p:nvSpPr>
        <p:spPr>
          <a:xfrm>
            <a:off x="7036905" y="1570038"/>
            <a:ext cx="82296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June</a:t>
            </a:r>
            <a:endParaRPr lang="en-US" sz="1100" dirty="0"/>
          </a:p>
        </p:txBody>
      </p:sp>
      <p:sp>
        <p:nvSpPr>
          <p:cNvPr id="24" name="Rectangle 23"/>
          <p:cNvSpPr/>
          <p:nvPr/>
        </p:nvSpPr>
        <p:spPr>
          <a:xfrm>
            <a:off x="7858539" y="1570038"/>
            <a:ext cx="82296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July</a:t>
            </a:r>
            <a:endParaRPr lang="en-US" sz="1100" dirty="0"/>
          </a:p>
        </p:txBody>
      </p:sp>
      <p:sp>
        <p:nvSpPr>
          <p:cNvPr id="26" name="Rectangle 25"/>
          <p:cNvSpPr/>
          <p:nvPr/>
        </p:nvSpPr>
        <p:spPr>
          <a:xfrm>
            <a:off x="457200" y="2411895"/>
            <a:ext cx="2667000" cy="32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Beam 1 design, fabrication, and testing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15478" y="2737899"/>
            <a:ext cx="2667000" cy="32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Beam 2 design, fabrication, and testing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81600" y="3057939"/>
            <a:ext cx="2679192" cy="32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Beam 3 design, fabrication, and testing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400" y="1914939"/>
            <a:ext cx="68580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TxDOT meeting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5466522" y="1914144"/>
            <a:ext cx="68580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TxDOT meeting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7046844" y="3382617"/>
            <a:ext cx="16002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Beam 4 design, fabrication, and testing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7200" y="1239078"/>
            <a:ext cx="246888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2008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10840" y="1239078"/>
            <a:ext cx="5769864" cy="304800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2009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05338" y="3890838"/>
            <a:ext cx="7342632" cy="32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5197 box beam testing, 5831 box beam fabrication and testing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Split-Web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it appropriate to think of each web as its own beam?</a:t>
            </a:r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400800" cy="182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Split-Web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it appropriate to think of each web as its own beam?</a:t>
            </a:r>
            <a:endParaRPr lang="en-US" dirty="0"/>
          </a:p>
        </p:txBody>
      </p:sp>
      <p:pic>
        <p:nvPicPr>
          <p:cNvPr id="6" name="Picture 2" descr="C:\Documents and Settings\Catherine\Desktop\TxDOT\SplitWebsExplanation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637337" cy="2298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Split-Web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it appropriate to think of each web as its own beam?</a:t>
            </a:r>
            <a:endParaRPr lang="en-US" dirty="0"/>
          </a:p>
        </p:txBody>
      </p:sp>
      <p:pic>
        <p:nvPicPr>
          <p:cNvPr id="48" name="Picture 2" descr="C:\Documents and Settings\Catherine\Desktop\TxDOT\SplitWebsExplan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075" y="1600200"/>
            <a:ext cx="6765925" cy="4486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Documents and Settings\Catherine\Desktop\Beam2\ShearA_2009_04_02\B2A_LoadRatiosPredic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229600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Web Load Ratios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3668233"/>
            <a:ext cx="152400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A807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ill Sans MT" pitchFamily="34" charset="0"/>
              </a:rPr>
              <a:t>NE = 1.07SE</a:t>
            </a:r>
            <a:endParaRPr lang="en-US" sz="1600" dirty="0">
              <a:latin typeface="Gill Sans M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4385846"/>
            <a:ext cx="152400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87CEF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ill Sans MT" pitchFamily="34" charset="0"/>
              </a:rPr>
              <a:t>NW = 0.90SW</a:t>
            </a:r>
            <a:endParaRPr lang="en-US" sz="1600" dirty="0">
              <a:latin typeface="Gill Sans MT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76200"/>
            <a:ext cx="4114800" cy="117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5215268" y="163033"/>
            <a:ext cx="3429000" cy="100584"/>
          </a:xfrm>
          <a:prstGeom prst="rect">
            <a:avLst/>
          </a:prstGeom>
          <a:solidFill>
            <a:srgbClr val="FA807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13499" y="1053049"/>
            <a:ext cx="2743200" cy="100584"/>
          </a:xfrm>
          <a:prstGeom prst="rect">
            <a:avLst/>
          </a:prstGeom>
          <a:solidFill>
            <a:srgbClr val="87CEFA"/>
          </a:solidFill>
          <a:ln>
            <a:solidFill>
              <a:srgbClr val="000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Web Load Ratios</a:t>
            </a:r>
            <a:endParaRPr lang="en-US" dirty="0"/>
          </a:p>
        </p:txBody>
      </p:sp>
      <p:pic>
        <p:nvPicPr>
          <p:cNvPr id="1028" name="Picture 4" descr="C:\Documents and Settings\Catherine\Desktop\Dissertation\B1A_LoadRati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229600" cy="50292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76200"/>
            <a:ext cx="4114800" cy="117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215268" y="163033"/>
            <a:ext cx="3429000" cy="100584"/>
          </a:xfrm>
          <a:prstGeom prst="rect">
            <a:avLst/>
          </a:prstGeom>
          <a:solidFill>
            <a:srgbClr val="FA807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13499" y="1053049"/>
            <a:ext cx="2743200" cy="100584"/>
          </a:xfrm>
          <a:prstGeom prst="rect">
            <a:avLst/>
          </a:prstGeom>
          <a:solidFill>
            <a:srgbClr val="87CEFA"/>
          </a:solidFill>
          <a:ln>
            <a:solidFill>
              <a:srgbClr val="000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3668233"/>
            <a:ext cx="152400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A807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ill Sans MT" pitchFamily="34" charset="0"/>
              </a:rPr>
              <a:t>NE = 1.07SE</a:t>
            </a:r>
            <a:endParaRPr lang="en-US" sz="1600" dirty="0">
              <a:latin typeface="Gill Sans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4385846"/>
            <a:ext cx="152400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87CEF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ill Sans MT" pitchFamily="34" charset="0"/>
              </a:rPr>
              <a:t>NW = 0.90SW</a:t>
            </a:r>
            <a:endParaRPr lang="en-US" sz="1600" dirty="0"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Documents and Settings\Catherine\Desktop\Beam2\ShearA_2009_04_02\B2A_LoadRati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229600" cy="50292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332" y="65567"/>
            <a:ext cx="4114800" cy="118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Web Load Ratios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15268" y="163033"/>
            <a:ext cx="3429000" cy="100584"/>
          </a:xfrm>
          <a:prstGeom prst="rect">
            <a:avLst/>
          </a:prstGeom>
          <a:solidFill>
            <a:srgbClr val="FA807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13499" y="1053049"/>
            <a:ext cx="2743200" cy="100584"/>
          </a:xfrm>
          <a:prstGeom prst="rect">
            <a:avLst/>
          </a:prstGeom>
          <a:solidFill>
            <a:srgbClr val="87CEFA"/>
          </a:solidFill>
          <a:ln>
            <a:solidFill>
              <a:srgbClr val="000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3429000"/>
            <a:ext cx="152400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A807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ill Sans MT" pitchFamily="34" charset="0"/>
              </a:rPr>
              <a:t>NE = 1.07SE</a:t>
            </a:r>
            <a:endParaRPr lang="en-US" sz="1600" dirty="0">
              <a:latin typeface="Gill Sans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4572000"/>
            <a:ext cx="152400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87CEF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ill Sans MT" pitchFamily="34" charset="0"/>
              </a:rPr>
              <a:t>NW = 0.90SW</a:t>
            </a:r>
            <a:endParaRPr lang="en-US" sz="1600" dirty="0"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Work Performed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10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Beam 0 fabricated at Bexar and tested last summer</a:t>
            </a:r>
          </a:p>
          <a:p>
            <a:pPr lvl="1"/>
            <a:r>
              <a:rPr lang="en-US" dirty="0" smtClean="0"/>
              <a:t>Beam 0: straight ends, 18 in., </a:t>
            </a:r>
            <a:br>
              <a:rPr lang="en-US" dirty="0" smtClean="0"/>
            </a:br>
            <a:r>
              <a:rPr lang="en-US" dirty="0" smtClean="0"/>
              <a:t>8 in. rebar spacing</a:t>
            </a:r>
          </a:p>
          <a:p>
            <a:endParaRPr lang="en-US" dirty="0" smtClean="0"/>
          </a:p>
          <a:p>
            <a:r>
              <a:rPr lang="en-US" dirty="0" smtClean="0"/>
              <a:t>Beams 1 and 2 fabricated at FSEL and tested in January and March</a:t>
            </a:r>
          </a:p>
          <a:p>
            <a:pPr lvl="1"/>
            <a:r>
              <a:rPr lang="en-US" dirty="0" smtClean="0"/>
              <a:t>Beam 1: current optional small TxDOT end block detail; all rebar</a:t>
            </a:r>
          </a:p>
          <a:p>
            <a:pPr lvl="1"/>
            <a:r>
              <a:rPr lang="en-US" dirty="0" smtClean="0"/>
              <a:t>Beam 2: current standard TxDOT end block detail; welded wire </a:t>
            </a:r>
            <a:r>
              <a:rPr lang="en-US" dirty="0" smtClean="0"/>
              <a:t>used </a:t>
            </a:r>
            <a:r>
              <a:rPr lang="en-US" dirty="0" smtClean="0"/>
              <a:t>for shear reinforcement at square end</a:t>
            </a:r>
          </a:p>
        </p:txBody>
      </p:sp>
      <p:pic>
        <p:nvPicPr>
          <p:cNvPr id="4" name="Picture 1" descr="\\Fsel-file.engr.utexas.edu\fsel\Projects\BurstingShearBeams-5831\cghFiles\B2_Rebar_Vert.png"/>
          <p:cNvPicPr>
            <a:picLocks noChangeAspect="1" noChangeArrowheads="1"/>
          </p:cNvPicPr>
          <p:nvPr/>
        </p:nvPicPr>
        <p:blipFill>
          <a:blip r:embed="rId2"/>
          <a:srcRect b="7487"/>
          <a:stretch>
            <a:fillRect/>
          </a:stretch>
        </p:blipFill>
        <p:spPr bwMode="auto">
          <a:xfrm>
            <a:off x="7239000" y="1121734"/>
            <a:ext cx="1510169" cy="4821866"/>
          </a:xfrm>
          <a:prstGeom prst="rect">
            <a:avLst/>
          </a:prstGeom>
          <a:noFill/>
        </p:spPr>
      </p:pic>
      <p:pic>
        <p:nvPicPr>
          <p:cNvPr id="86018" name="Picture 2" descr="\\Fsel-file.engr.utexas.edu\fsel\Projects\BurstingShearBeams-5831\cghFiles\B1_Rebar_Vert.png"/>
          <p:cNvPicPr>
            <a:picLocks noChangeAspect="1" noChangeArrowheads="1"/>
          </p:cNvPicPr>
          <p:nvPr/>
        </p:nvPicPr>
        <p:blipFill>
          <a:blip r:embed="rId3"/>
          <a:srcRect b="7691"/>
          <a:stretch>
            <a:fillRect/>
          </a:stretch>
        </p:blipFill>
        <p:spPr bwMode="auto">
          <a:xfrm>
            <a:off x="5767450" y="1132367"/>
            <a:ext cx="1463160" cy="4811233"/>
          </a:xfrm>
          <a:prstGeom prst="rect">
            <a:avLst/>
          </a:prstGeom>
          <a:noFill/>
        </p:spPr>
      </p:pic>
      <p:pic>
        <p:nvPicPr>
          <p:cNvPr id="86019" name="Picture 3" descr="\\Fsel-file.engr.utexas.edu\fsel\Projects\BurstingShearBeams-5831\cghFiles\B0_Rebar_Vert.png"/>
          <p:cNvPicPr>
            <a:picLocks noChangeAspect="1" noChangeArrowheads="1"/>
          </p:cNvPicPr>
          <p:nvPr/>
        </p:nvPicPr>
        <p:blipFill>
          <a:blip r:embed="rId4"/>
          <a:srcRect b="5821"/>
          <a:stretch>
            <a:fillRect/>
          </a:stretch>
        </p:blipFill>
        <p:spPr bwMode="auto">
          <a:xfrm>
            <a:off x="4267200" y="1111101"/>
            <a:ext cx="1431191" cy="4908699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4419600" y="6062246"/>
            <a:ext cx="117043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0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968618" y="6062332"/>
            <a:ext cx="117043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1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450801" y="6062332"/>
            <a:ext cx="117043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Process</a:t>
            </a:r>
            <a:endParaRPr lang="en-US" dirty="0"/>
          </a:p>
        </p:txBody>
      </p:sp>
      <p:pic>
        <p:nvPicPr>
          <p:cNvPr id="1026" name="Picture 2" descr="C:\Documents and Settings\Catherine\Desktop\TxDOT\B1_Cage_Unfinish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082" y="1371600"/>
            <a:ext cx="342636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5257800"/>
            <a:ext cx="3657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1 under construction</a:t>
            </a:r>
          </a:p>
          <a:p>
            <a:pPr algn="ctr"/>
            <a:r>
              <a:rPr lang="en-US" dirty="0" smtClean="0"/>
              <a:t>October 2008</a:t>
            </a:r>
            <a:endParaRPr lang="en-US" dirty="0"/>
          </a:p>
        </p:txBody>
      </p:sp>
      <p:pic>
        <p:nvPicPr>
          <p:cNvPr id="2050" name="Picture 2" descr="C:\Documents and Settings\Catherine\Desktop\TxDOT\B1_BuildingC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6682" y="1371600"/>
            <a:ext cx="426391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43331" y="3771670"/>
            <a:ext cx="1112059" cy="39319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Process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38261" y="4495800"/>
            <a:ext cx="3962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2 skewed end block rebar cage</a:t>
            </a:r>
          </a:p>
          <a:p>
            <a:pPr algn="ctr"/>
            <a:r>
              <a:rPr lang="en-US" dirty="0" smtClean="0"/>
              <a:t>February 2009</a:t>
            </a:r>
            <a:endParaRPr lang="en-US" dirty="0"/>
          </a:p>
        </p:txBody>
      </p:sp>
      <p:pic>
        <p:nvPicPr>
          <p:cNvPr id="3074" name="Picture 2" descr="C:\Documents and Settings\Catherine\Desktop\TxDOT\B1_SkewReb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1371600"/>
            <a:ext cx="4081178" cy="3063240"/>
          </a:xfrm>
          <a:prstGeom prst="rect">
            <a:avLst/>
          </a:prstGeom>
          <a:noFill/>
        </p:spPr>
      </p:pic>
      <p:pic>
        <p:nvPicPr>
          <p:cNvPr id="3075" name="Picture 3" descr="C:\Documents and Settings\Catherine\Desktop\TxDOT\B2_SkewReb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71600"/>
            <a:ext cx="4081178" cy="30632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3461" y="4495800"/>
            <a:ext cx="3962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1 skewed end block rebar cage</a:t>
            </a:r>
          </a:p>
          <a:p>
            <a:pPr algn="ctr"/>
            <a:r>
              <a:rPr lang="en-US" dirty="0" smtClean="0"/>
              <a:t>November 2008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5562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1</a:t>
            </a:r>
            <a:endParaRPr lang="en-US" sz="16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058777" y="3771024"/>
            <a:ext cx="1110767" cy="39319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8" name="TextBox 6"/>
          <p:cNvSpPr txBox="1"/>
          <p:nvPr/>
        </p:nvSpPr>
        <p:spPr>
          <a:xfrm>
            <a:off x="5943600" y="5562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2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43331" y="3771670"/>
            <a:ext cx="1112059" cy="39319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Process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38261" y="4495800"/>
            <a:ext cx="3962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2 skewed end block rebar cage</a:t>
            </a:r>
          </a:p>
          <a:p>
            <a:pPr algn="ctr"/>
            <a:r>
              <a:rPr lang="en-US" dirty="0" smtClean="0"/>
              <a:t>February 2009</a:t>
            </a:r>
            <a:endParaRPr lang="en-US" dirty="0"/>
          </a:p>
        </p:txBody>
      </p:sp>
      <p:pic>
        <p:nvPicPr>
          <p:cNvPr id="3075" name="Picture 3" descr="C:\Documents and Settings\Catherine\Desktop\TxDOT\B2_SkewReb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4081178" cy="30632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3461" y="4495800"/>
            <a:ext cx="3962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1 skewed end block rebar cage</a:t>
            </a:r>
          </a:p>
          <a:p>
            <a:pPr algn="ctr"/>
            <a:r>
              <a:rPr lang="en-US" dirty="0" smtClean="0"/>
              <a:t>November 2008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5562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1</a:t>
            </a:r>
            <a:endParaRPr lang="en-US" sz="16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058777" y="3771024"/>
            <a:ext cx="1110767" cy="39319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8" name="TextBox 6"/>
          <p:cNvSpPr txBox="1"/>
          <p:nvPr/>
        </p:nvSpPr>
        <p:spPr>
          <a:xfrm>
            <a:off x="5943600" y="5562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2</a:t>
            </a:r>
            <a:endParaRPr lang="en-US" sz="1600" dirty="0"/>
          </a:p>
        </p:txBody>
      </p:sp>
      <p:pic>
        <p:nvPicPr>
          <p:cNvPr id="14" name="Picture 2" descr="\\Fsel-file.engr.utexas.edu\fsel\Projects\BurstingShearBeams-5831\Presentations\2009-04-TxDOT\B1_SkewE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371600"/>
            <a:ext cx="4095750" cy="307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Process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38261" y="4495800"/>
            <a:ext cx="3962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2 skewed end block rebar cage</a:t>
            </a:r>
          </a:p>
          <a:p>
            <a:pPr algn="ctr"/>
            <a:r>
              <a:rPr lang="en-US" dirty="0" smtClean="0"/>
              <a:t>February 2009</a:t>
            </a:r>
            <a:endParaRPr lang="en-US" dirty="0"/>
          </a:p>
        </p:txBody>
      </p:sp>
      <p:pic>
        <p:nvPicPr>
          <p:cNvPr id="3075" name="Picture 3" descr="C:\Documents and Settings\Catherine\Desktop\TxDOT\B2_SkewReb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71600"/>
            <a:ext cx="4081178" cy="3063240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058777" y="3771024"/>
            <a:ext cx="1110767" cy="39319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8" name="TextBox 6"/>
          <p:cNvSpPr txBox="1"/>
          <p:nvPr/>
        </p:nvSpPr>
        <p:spPr>
          <a:xfrm>
            <a:off x="5943600" y="5562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2</a:t>
            </a:r>
            <a:endParaRPr lang="en-US" sz="1600" dirty="0"/>
          </a:p>
        </p:txBody>
      </p:sp>
      <p:pic>
        <p:nvPicPr>
          <p:cNvPr id="12" name="Picture 2" descr="C:\Documents and Settings\Catherine\Desktop\TxDOT\B2_DaveInCage.jpg"/>
          <p:cNvPicPr>
            <a:picLocks noChangeAspect="1" noChangeArrowheads="1"/>
          </p:cNvPicPr>
          <p:nvPr/>
        </p:nvPicPr>
        <p:blipFill>
          <a:blip r:embed="rId4"/>
          <a:srcRect l="16744" r="11201" b="13134"/>
          <a:stretch>
            <a:fillRect/>
          </a:stretch>
        </p:blipFill>
        <p:spPr bwMode="auto">
          <a:xfrm>
            <a:off x="457200" y="1371600"/>
            <a:ext cx="4035972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3658</TotalTime>
  <Words>1356</Words>
  <Application>Microsoft Office PowerPoint</Application>
  <PresentationFormat>On-screen Show (4:3)</PresentationFormat>
  <Paragraphs>364</Paragraphs>
  <Slides>45</Slides>
  <Notes>1</Notes>
  <HiddenSlides>7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Origin</vt:lpstr>
      <vt:lpstr>Equation</vt:lpstr>
      <vt:lpstr>Slide 1</vt:lpstr>
      <vt:lpstr>Today’s Objectives</vt:lpstr>
      <vt:lpstr>Project Goals</vt:lpstr>
      <vt:lpstr>Project Timeline</vt:lpstr>
      <vt:lpstr>Recent Work Performed</vt:lpstr>
      <vt:lpstr>Fabrication Process</vt:lpstr>
      <vt:lpstr>Fabrication Process</vt:lpstr>
      <vt:lpstr>Fabrication Process</vt:lpstr>
      <vt:lpstr>Fabrication Process</vt:lpstr>
      <vt:lpstr>Fabrication Process</vt:lpstr>
      <vt:lpstr>Fabrication Process</vt:lpstr>
      <vt:lpstr>Fabrication Process</vt:lpstr>
      <vt:lpstr>Fabrication Process</vt:lpstr>
      <vt:lpstr>Release Schedule</vt:lpstr>
      <vt:lpstr>Observations at Release: Motivation</vt:lpstr>
      <vt:lpstr>Observations at Release: Requirements</vt:lpstr>
      <vt:lpstr>Observations at Release: Overview</vt:lpstr>
      <vt:lpstr>Observations at Release</vt:lpstr>
      <vt:lpstr>Summary of Release Observations</vt:lpstr>
      <vt:lpstr>Summary of Release Observations</vt:lpstr>
      <vt:lpstr>Temperature Monitoring</vt:lpstr>
      <vt:lpstr>Temperature Monitoring: Motivation</vt:lpstr>
      <vt:lpstr>TxDOT Temperature Limits</vt:lpstr>
      <vt:lpstr>Observed Temperature Profiles: At Release / Maximum (TxDOT: 150°F)</vt:lpstr>
      <vt:lpstr>Observed Temperature Profiles: Maximum Differential (TxDOT: 35°F)</vt:lpstr>
      <vt:lpstr>TxDOT Temperature Limits</vt:lpstr>
      <vt:lpstr>Shear Load Testing</vt:lpstr>
      <vt:lpstr>Shear Load Testing</vt:lpstr>
      <vt:lpstr>Shear Load Testing</vt:lpstr>
      <vt:lpstr>Shear Load Testing</vt:lpstr>
      <vt:lpstr>Shear Load Testing</vt:lpstr>
      <vt:lpstr>Shear Load Testing: Summary</vt:lpstr>
      <vt:lpstr>Shear Load Testing: Data Acquisition</vt:lpstr>
      <vt:lpstr>Shear Load Testing: Calculations</vt:lpstr>
      <vt:lpstr>Shear Load Testing: Calculations</vt:lpstr>
      <vt:lpstr>Shear Load Testing: Calculations</vt:lpstr>
      <vt:lpstr>Shear Capacity</vt:lpstr>
      <vt:lpstr>Upcoming Project Tasks</vt:lpstr>
      <vt:lpstr>Questions or Comments?</vt:lpstr>
      <vt:lpstr>Split-Web Model</vt:lpstr>
      <vt:lpstr>Split-Web Model</vt:lpstr>
      <vt:lpstr>Split-Web Model</vt:lpstr>
      <vt:lpstr>Web Load Ratios</vt:lpstr>
      <vt:lpstr>Web Load Ratios</vt:lpstr>
      <vt:lpstr>Web Load Ratios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UT</cp:lastModifiedBy>
  <cp:revision>168</cp:revision>
  <dcterms:created xsi:type="dcterms:W3CDTF">2009-03-27T00:51:04Z</dcterms:created>
  <dcterms:modified xsi:type="dcterms:W3CDTF">2009-04-27T20:37:39Z</dcterms:modified>
</cp:coreProperties>
</file>